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4" r:id="rId2"/>
  </p:sldMasterIdLst>
  <p:notesMasterIdLst>
    <p:notesMasterId r:id="rId188"/>
  </p:notesMasterIdLst>
  <p:sldIdLst>
    <p:sldId id="386" r:id="rId3"/>
    <p:sldId id="692" r:id="rId4"/>
    <p:sldId id="525" r:id="rId5"/>
    <p:sldId id="622" r:id="rId6"/>
    <p:sldId id="648" r:id="rId7"/>
    <p:sldId id="650" r:id="rId8"/>
    <p:sldId id="693" r:id="rId9"/>
    <p:sldId id="534" r:id="rId10"/>
    <p:sldId id="559" r:id="rId11"/>
    <p:sldId id="567" r:id="rId12"/>
    <p:sldId id="615" r:id="rId13"/>
    <p:sldId id="633" r:id="rId14"/>
    <p:sldId id="575" r:id="rId15"/>
    <p:sldId id="558" r:id="rId16"/>
    <p:sldId id="707" r:id="rId17"/>
    <p:sldId id="672" r:id="rId18"/>
    <p:sldId id="667" r:id="rId19"/>
    <p:sldId id="620" r:id="rId20"/>
    <p:sldId id="598" r:id="rId21"/>
    <p:sldId id="643" r:id="rId22"/>
    <p:sldId id="631" r:id="rId23"/>
    <p:sldId id="638" r:id="rId24"/>
    <p:sldId id="570" r:id="rId25"/>
    <p:sldId id="658" r:id="rId26"/>
    <p:sldId id="623" r:id="rId27"/>
    <p:sldId id="639" r:id="rId28"/>
    <p:sldId id="562" r:id="rId29"/>
    <p:sldId id="593" r:id="rId30"/>
    <p:sldId id="576" r:id="rId31"/>
    <p:sldId id="649" r:id="rId32"/>
    <p:sldId id="641" r:id="rId33"/>
    <p:sldId id="549" r:id="rId34"/>
    <p:sldId id="627" r:id="rId35"/>
    <p:sldId id="675" r:id="rId36"/>
    <p:sldId id="621" r:id="rId37"/>
    <p:sldId id="608" r:id="rId38"/>
    <p:sldId id="629" r:id="rId39"/>
    <p:sldId id="541" r:id="rId40"/>
    <p:sldId id="708" r:id="rId41"/>
    <p:sldId id="538" r:id="rId42"/>
    <p:sldId id="535" r:id="rId43"/>
    <p:sldId id="607" r:id="rId44"/>
    <p:sldId id="550" r:id="rId45"/>
    <p:sldId id="654" r:id="rId46"/>
    <p:sldId id="678" r:id="rId47"/>
    <p:sldId id="564" r:id="rId48"/>
    <p:sldId id="594" r:id="rId49"/>
    <p:sldId id="577" r:id="rId50"/>
    <p:sldId id="572" r:id="rId51"/>
    <p:sldId id="603" r:id="rId52"/>
    <p:sldId id="578" r:id="rId53"/>
    <p:sldId id="537" r:id="rId54"/>
    <p:sldId id="552" r:id="rId55"/>
    <p:sldId id="609" r:id="rId56"/>
    <p:sldId id="640" r:id="rId57"/>
    <p:sldId id="579" r:id="rId58"/>
    <p:sldId id="547" r:id="rId59"/>
    <p:sldId id="660" r:id="rId60"/>
    <p:sldId id="597" r:id="rId61"/>
    <p:sldId id="630" r:id="rId62"/>
    <p:sldId id="551" r:id="rId63"/>
    <p:sldId id="655" r:id="rId64"/>
    <p:sldId id="628" r:id="rId65"/>
    <p:sldId id="580" r:id="rId66"/>
    <p:sldId id="543" r:id="rId67"/>
    <p:sldId id="670" r:id="rId68"/>
    <p:sldId id="566" r:id="rId69"/>
    <p:sldId id="581" r:id="rId70"/>
    <p:sldId id="520" r:id="rId71"/>
    <p:sldId id="555" r:id="rId72"/>
    <p:sldId id="519" r:id="rId73"/>
    <p:sldId id="679" r:id="rId74"/>
    <p:sldId id="515" r:id="rId75"/>
    <p:sldId id="637" r:id="rId76"/>
    <p:sldId id="582" r:id="rId77"/>
    <p:sldId id="600" r:id="rId78"/>
    <p:sldId id="599" r:id="rId79"/>
    <p:sldId id="514" r:id="rId80"/>
    <p:sldId id="544" r:id="rId81"/>
    <p:sldId id="671" r:id="rId82"/>
    <p:sldId id="583" r:id="rId83"/>
    <p:sldId id="518" r:id="rId84"/>
    <p:sldId id="673" r:id="rId85"/>
    <p:sldId id="613" r:id="rId86"/>
    <p:sldId id="602" r:id="rId87"/>
    <p:sldId id="517" r:id="rId88"/>
    <p:sldId id="584" r:id="rId89"/>
    <p:sldId id="595" r:id="rId90"/>
    <p:sldId id="676" r:id="rId91"/>
    <p:sldId id="553" r:id="rId92"/>
    <p:sldId id="614" r:id="rId93"/>
    <p:sldId id="674" r:id="rId94"/>
    <p:sldId id="540" r:id="rId95"/>
    <p:sldId id="694" r:id="rId96"/>
    <p:sldId id="604" r:id="rId97"/>
    <p:sldId id="642" r:id="rId98"/>
    <p:sldId id="532" r:id="rId99"/>
    <p:sldId id="605" r:id="rId100"/>
    <p:sldId id="585" r:id="rId101"/>
    <p:sldId id="546" r:id="rId102"/>
    <p:sldId id="556" r:id="rId103"/>
    <p:sldId id="616" r:id="rId104"/>
    <p:sldId id="586" r:id="rId105"/>
    <p:sldId id="573" r:id="rId106"/>
    <p:sldId id="644" r:id="rId107"/>
    <p:sldId id="587" r:id="rId108"/>
    <p:sldId id="510" r:id="rId109"/>
    <p:sldId id="668" r:id="rId110"/>
    <p:sldId id="665" r:id="rId111"/>
    <p:sldId id="569" r:id="rId112"/>
    <p:sldId id="557" r:id="rId113"/>
    <p:sldId id="545" r:id="rId114"/>
    <p:sldId id="624" r:id="rId115"/>
    <p:sldId id="606" r:id="rId116"/>
    <p:sldId id="531" r:id="rId117"/>
    <p:sldId id="610" r:id="rId118"/>
    <p:sldId id="656" r:id="rId119"/>
    <p:sldId id="588" r:id="rId120"/>
    <p:sldId id="536" r:id="rId121"/>
    <p:sldId id="680" r:id="rId122"/>
    <p:sldId id="563" r:id="rId123"/>
    <p:sldId id="589" r:id="rId124"/>
    <p:sldId id="560" r:id="rId125"/>
    <p:sldId id="574" r:id="rId126"/>
    <p:sldId id="632" r:id="rId127"/>
    <p:sldId id="590" r:id="rId128"/>
    <p:sldId id="554" r:id="rId129"/>
    <p:sldId id="645" r:id="rId130"/>
    <p:sldId id="571" r:id="rId131"/>
    <p:sldId id="542" r:id="rId132"/>
    <p:sldId id="657" r:id="rId133"/>
    <p:sldId id="565" r:id="rId134"/>
    <p:sldId id="653" r:id="rId135"/>
    <p:sldId id="548" r:id="rId136"/>
    <p:sldId id="669" r:id="rId137"/>
    <p:sldId id="539" r:id="rId138"/>
    <p:sldId id="677" r:id="rId139"/>
    <p:sldId id="591" r:id="rId140"/>
    <p:sldId id="512" r:id="rId141"/>
    <p:sldId id="561" r:id="rId142"/>
    <p:sldId id="513" r:id="rId143"/>
    <p:sldId id="636" r:id="rId144"/>
    <p:sldId id="618" r:id="rId145"/>
    <p:sldId id="625" r:id="rId146"/>
    <p:sldId id="626" r:id="rId147"/>
    <p:sldId id="617" r:id="rId148"/>
    <p:sldId id="612" r:id="rId149"/>
    <p:sldId id="611" r:id="rId150"/>
    <p:sldId id="635" r:id="rId151"/>
    <p:sldId id="592" r:id="rId152"/>
    <p:sldId id="516" r:id="rId153"/>
    <p:sldId id="652" r:id="rId154"/>
    <p:sldId id="533" r:id="rId155"/>
    <p:sldId id="601" r:id="rId156"/>
    <p:sldId id="524" r:id="rId157"/>
    <p:sldId id="568" r:id="rId158"/>
    <p:sldId id="521" r:id="rId159"/>
    <p:sldId id="530" r:id="rId160"/>
    <p:sldId id="528" r:id="rId161"/>
    <p:sldId id="529" r:id="rId162"/>
    <p:sldId id="522" r:id="rId163"/>
    <p:sldId id="527" r:id="rId164"/>
    <p:sldId id="526" r:id="rId165"/>
    <p:sldId id="619" r:id="rId166"/>
    <p:sldId id="523" r:id="rId167"/>
    <p:sldId id="596" r:id="rId168"/>
    <p:sldId id="666" r:id="rId169"/>
    <p:sldId id="659" r:id="rId170"/>
    <p:sldId id="662" r:id="rId171"/>
    <p:sldId id="663" r:id="rId172"/>
    <p:sldId id="664" r:id="rId173"/>
    <p:sldId id="661" r:id="rId174"/>
    <p:sldId id="706" r:id="rId175"/>
    <p:sldId id="634" r:id="rId176"/>
    <p:sldId id="695" r:id="rId177"/>
    <p:sldId id="696" r:id="rId178"/>
    <p:sldId id="697" r:id="rId179"/>
    <p:sldId id="698" r:id="rId180"/>
    <p:sldId id="699" r:id="rId181"/>
    <p:sldId id="700" r:id="rId182"/>
    <p:sldId id="701" r:id="rId183"/>
    <p:sldId id="702" r:id="rId184"/>
    <p:sldId id="703" r:id="rId185"/>
    <p:sldId id="704" r:id="rId186"/>
    <p:sldId id="705" r:id="rId1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37FF"/>
    <a:srgbClr val="68922D"/>
    <a:srgbClr val="FF85FF"/>
    <a:srgbClr val="FDFDFD"/>
    <a:srgbClr val="FEFEFE"/>
    <a:srgbClr val="EEEEEE"/>
    <a:srgbClr val="FFD579"/>
    <a:srgbClr val="2E045B"/>
    <a:srgbClr val="942093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2"/>
    <p:restoredTop sz="95976"/>
  </p:normalViewPr>
  <p:slideViewPr>
    <p:cSldViewPr snapToGrid="0" snapToObjects="1">
      <p:cViewPr>
        <p:scale>
          <a:sx n="100" d="100"/>
          <a:sy n="100" d="100"/>
        </p:scale>
        <p:origin x="1032" y="5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0.xml"/><Relationship Id="rId143" Type="http://schemas.openxmlformats.org/officeDocument/2006/relationships/slide" Target="slides/slide141.xml"/><Relationship Id="rId144" Type="http://schemas.openxmlformats.org/officeDocument/2006/relationships/slide" Target="slides/slide142.xml"/><Relationship Id="rId145" Type="http://schemas.openxmlformats.org/officeDocument/2006/relationships/slide" Target="slides/slide143.xml"/><Relationship Id="rId146" Type="http://schemas.openxmlformats.org/officeDocument/2006/relationships/slide" Target="slides/slide144.xml"/><Relationship Id="rId147" Type="http://schemas.openxmlformats.org/officeDocument/2006/relationships/slide" Target="slides/slide145.xml"/><Relationship Id="rId148" Type="http://schemas.openxmlformats.org/officeDocument/2006/relationships/slide" Target="slides/slide146.xml"/><Relationship Id="rId149" Type="http://schemas.openxmlformats.org/officeDocument/2006/relationships/slide" Target="slides/slide147.xml"/><Relationship Id="rId180" Type="http://schemas.openxmlformats.org/officeDocument/2006/relationships/slide" Target="slides/slide178.xml"/><Relationship Id="rId181" Type="http://schemas.openxmlformats.org/officeDocument/2006/relationships/slide" Target="slides/slide179.xml"/><Relationship Id="rId182" Type="http://schemas.openxmlformats.org/officeDocument/2006/relationships/slide" Target="slides/slide180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83" Type="http://schemas.openxmlformats.org/officeDocument/2006/relationships/slide" Target="slides/slide181.xml"/><Relationship Id="rId184" Type="http://schemas.openxmlformats.org/officeDocument/2006/relationships/slide" Target="slides/slide182.xml"/><Relationship Id="rId185" Type="http://schemas.openxmlformats.org/officeDocument/2006/relationships/slide" Target="slides/slide183.xml"/><Relationship Id="rId186" Type="http://schemas.openxmlformats.org/officeDocument/2006/relationships/slide" Target="slides/slide184.xml"/><Relationship Id="rId187" Type="http://schemas.openxmlformats.org/officeDocument/2006/relationships/slide" Target="slides/slide185.xml"/><Relationship Id="rId188" Type="http://schemas.openxmlformats.org/officeDocument/2006/relationships/notesMaster" Target="notesMasters/notesMaster1.xml"/><Relationship Id="rId189" Type="http://schemas.openxmlformats.org/officeDocument/2006/relationships/presProps" Target="presProps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150" Type="http://schemas.openxmlformats.org/officeDocument/2006/relationships/slide" Target="slides/slide148.xml"/><Relationship Id="rId151" Type="http://schemas.openxmlformats.org/officeDocument/2006/relationships/slide" Target="slides/slide149.xml"/><Relationship Id="rId152" Type="http://schemas.openxmlformats.org/officeDocument/2006/relationships/slide" Target="slides/slide15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53" Type="http://schemas.openxmlformats.org/officeDocument/2006/relationships/slide" Target="slides/slide151.xml"/><Relationship Id="rId154" Type="http://schemas.openxmlformats.org/officeDocument/2006/relationships/slide" Target="slides/slide152.xml"/><Relationship Id="rId155" Type="http://schemas.openxmlformats.org/officeDocument/2006/relationships/slide" Target="slides/slide153.xml"/><Relationship Id="rId156" Type="http://schemas.openxmlformats.org/officeDocument/2006/relationships/slide" Target="slides/slide154.xml"/><Relationship Id="rId157" Type="http://schemas.openxmlformats.org/officeDocument/2006/relationships/slide" Target="slides/slide155.xml"/><Relationship Id="rId158" Type="http://schemas.openxmlformats.org/officeDocument/2006/relationships/slide" Target="slides/slide156.xml"/><Relationship Id="rId159" Type="http://schemas.openxmlformats.org/officeDocument/2006/relationships/slide" Target="slides/slide157.xml"/><Relationship Id="rId190" Type="http://schemas.openxmlformats.org/officeDocument/2006/relationships/viewProps" Target="viewProps.xml"/><Relationship Id="rId191" Type="http://schemas.openxmlformats.org/officeDocument/2006/relationships/theme" Target="theme/theme1.xml"/><Relationship Id="rId192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160" Type="http://schemas.openxmlformats.org/officeDocument/2006/relationships/slide" Target="slides/slide158.xml"/><Relationship Id="rId161" Type="http://schemas.openxmlformats.org/officeDocument/2006/relationships/slide" Target="slides/slide159.xml"/><Relationship Id="rId162" Type="http://schemas.openxmlformats.org/officeDocument/2006/relationships/slide" Target="slides/slide16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63" Type="http://schemas.openxmlformats.org/officeDocument/2006/relationships/slide" Target="slides/slide161.xml"/><Relationship Id="rId164" Type="http://schemas.openxmlformats.org/officeDocument/2006/relationships/slide" Target="slides/slide162.xml"/><Relationship Id="rId165" Type="http://schemas.openxmlformats.org/officeDocument/2006/relationships/slide" Target="slides/slide163.xml"/><Relationship Id="rId166" Type="http://schemas.openxmlformats.org/officeDocument/2006/relationships/slide" Target="slides/slide164.xml"/><Relationship Id="rId167" Type="http://schemas.openxmlformats.org/officeDocument/2006/relationships/slide" Target="slides/slide165.xml"/><Relationship Id="rId168" Type="http://schemas.openxmlformats.org/officeDocument/2006/relationships/slide" Target="slides/slide166.xml"/><Relationship Id="rId169" Type="http://schemas.openxmlformats.org/officeDocument/2006/relationships/slide" Target="slides/slide16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slide" Target="slides/slide135.xml"/><Relationship Id="rId138" Type="http://schemas.openxmlformats.org/officeDocument/2006/relationships/slide" Target="slides/slide136.xml"/><Relationship Id="rId139" Type="http://schemas.openxmlformats.org/officeDocument/2006/relationships/slide" Target="slides/slide137.xml"/><Relationship Id="rId170" Type="http://schemas.openxmlformats.org/officeDocument/2006/relationships/slide" Target="slides/slide168.xml"/><Relationship Id="rId171" Type="http://schemas.openxmlformats.org/officeDocument/2006/relationships/slide" Target="slides/slide169.xml"/><Relationship Id="rId172" Type="http://schemas.openxmlformats.org/officeDocument/2006/relationships/slide" Target="slides/slide170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173" Type="http://schemas.openxmlformats.org/officeDocument/2006/relationships/slide" Target="slides/slide171.xml"/><Relationship Id="rId174" Type="http://schemas.openxmlformats.org/officeDocument/2006/relationships/slide" Target="slides/slide172.xml"/><Relationship Id="rId175" Type="http://schemas.openxmlformats.org/officeDocument/2006/relationships/slide" Target="slides/slide173.xml"/><Relationship Id="rId176" Type="http://schemas.openxmlformats.org/officeDocument/2006/relationships/slide" Target="slides/slide174.xml"/><Relationship Id="rId177" Type="http://schemas.openxmlformats.org/officeDocument/2006/relationships/slide" Target="slides/slide175.xml"/><Relationship Id="rId178" Type="http://schemas.openxmlformats.org/officeDocument/2006/relationships/slide" Target="slides/slide176.xml"/><Relationship Id="rId179" Type="http://schemas.openxmlformats.org/officeDocument/2006/relationships/slide" Target="slides/slide17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100" Type="http://schemas.openxmlformats.org/officeDocument/2006/relationships/slide" Target="slides/slide98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40" Type="http://schemas.openxmlformats.org/officeDocument/2006/relationships/slide" Target="slides/slide138.xml"/><Relationship Id="rId141" Type="http://schemas.openxmlformats.org/officeDocument/2006/relationships/slide" Target="slides/slide1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171F0-A85E-714F-AB21-D46EF27AFD54}" type="datetimeFigureOut">
              <a:rPr lang="en-US" smtClean="0"/>
              <a:t>7/30/20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5EC02-50B1-FA4E-9834-AFC9595A6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8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8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5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53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72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34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90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27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2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6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11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08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0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06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36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7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47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0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3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5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74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30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02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5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5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45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0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937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23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773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8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097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40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875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519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94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63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40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88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0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5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8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58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EC02-50B1-FA4E-9834-AFC9595A69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6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entes_of_R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entes_of_R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entes_of_R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entes_of_R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Gentes_of_R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entes_of_R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Hidde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Gentes_of_R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G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G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G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20716"/>
            <a:ext cx="10515600" cy="49213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Tm="3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24400" y="6356732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ln>
                  <a:noFill/>
                </a:ln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377FB712-E98F-0A42-8A57-A7E41AEF6F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2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3000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06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6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8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7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0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11.pn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2.xml.rels><?xml version="1.0" encoding="UTF-8" standalone="yes"?>
<Relationships xmlns="http://schemas.openxmlformats.org/package/2006/relationships"><Relationship Id="rId11" Type="http://schemas.openxmlformats.org/officeDocument/2006/relationships/slide" Target="slide124.xml"/><Relationship Id="rId12" Type="http://schemas.openxmlformats.org/officeDocument/2006/relationships/slide" Target="slide129.xml"/><Relationship Id="rId13" Type="http://schemas.openxmlformats.org/officeDocument/2006/relationships/image" Target="../media/image1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slide" Target="slide53.xml"/><Relationship Id="rId3" Type="http://schemas.openxmlformats.org/officeDocument/2006/relationships/slide" Target="slide38.xml"/><Relationship Id="rId4" Type="http://schemas.openxmlformats.org/officeDocument/2006/relationships/slide" Target="slide43.xml"/><Relationship Id="rId5" Type="http://schemas.openxmlformats.org/officeDocument/2006/relationships/slide" Target="slide57.xml"/><Relationship Id="rId6" Type="http://schemas.openxmlformats.org/officeDocument/2006/relationships/slide" Target="slide65.xml"/><Relationship Id="rId7" Type="http://schemas.openxmlformats.org/officeDocument/2006/relationships/slide" Target="slide71.xml"/><Relationship Id="rId8" Type="http://schemas.openxmlformats.org/officeDocument/2006/relationships/slide" Target="slide93.xml"/><Relationship Id="rId9" Type="http://schemas.openxmlformats.org/officeDocument/2006/relationships/slide" Target="slide107.xml"/><Relationship Id="rId10" Type="http://schemas.openxmlformats.org/officeDocument/2006/relationships/slide" Target="slide116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Roman_consuls" TargetMode="External"/><Relationship Id="rId4" Type="http://schemas.openxmlformats.org/officeDocument/2006/relationships/hyperlink" Target="https://es.wikipedia.org/wiki/Anexo:C%C3%B3nsules_de_la_Rep%C3%BAblica_romana" TargetMode="External"/><Relationship Id="rId5" Type="http://schemas.openxmlformats.org/officeDocument/2006/relationships/hyperlink" Target="https://en.wikipedia.org/wiki/List_of_censors_of_the_Roman_Republic" TargetMode="External"/><Relationship Id="rId6" Type="http://schemas.openxmlformats.org/officeDocument/2006/relationships/hyperlink" Target="https://en.wikipedia.org/wiki/List_of_Roman_gentes" TargetMode="External"/><Relationship Id="rId7" Type="http://schemas.openxmlformats.org/officeDocument/2006/relationships/hyperlink" Target="https://penelope.uchicago.edu/Thayer/E/Roman/Texts/Dionysius_of_Halicarnassus/home.html" TargetMode="External"/><Relationship Id="rId8" Type="http://schemas.openxmlformats.org/officeDocument/2006/relationships/hyperlink" Target="https://feminaeromanae.org/ListofVestals3.pdf" TargetMode="External"/><Relationship Id="rId9" Type="http://schemas.openxmlformats.org/officeDocument/2006/relationships/hyperlink" Target="http://www.perseus.tufts.edu/hopper/text?doc=urn:cts:greekLit:tlg0007.tlg005.perseus-eng1" TargetMode="External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hdl.handle.net/2027/mdp.39015009351001" TargetMode="Externa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2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4.pn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slide" Target="slide17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20" Type="http://schemas.openxmlformats.org/officeDocument/2006/relationships/slide" Target="slide118.xml"/><Relationship Id="rId21" Type="http://schemas.openxmlformats.org/officeDocument/2006/relationships/slide" Target="slide122.xml"/><Relationship Id="rId22" Type="http://schemas.openxmlformats.org/officeDocument/2006/relationships/slide" Target="slide126.xml"/><Relationship Id="rId23" Type="http://schemas.openxmlformats.org/officeDocument/2006/relationships/slide" Target="slide138.xml"/><Relationship Id="rId24" Type="http://schemas.openxmlformats.org/officeDocument/2006/relationships/slide" Target="slide147.xml"/><Relationship Id="rId25" Type="http://schemas.openxmlformats.org/officeDocument/2006/relationships/slide" Target="slide150.xml"/><Relationship Id="rId10" Type="http://schemas.openxmlformats.org/officeDocument/2006/relationships/slide" Target="slide56.xml"/><Relationship Id="rId11" Type="http://schemas.openxmlformats.org/officeDocument/2006/relationships/slide" Target="slide64.xml"/><Relationship Id="rId12" Type="http://schemas.openxmlformats.org/officeDocument/2006/relationships/slide" Target="slide68.xml"/><Relationship Id="rId13" Type="http://schemas.openxmlformats.org/officeDocument/2006/relationships/slide" Target="slide75.xml"/><Relationship Id="rId14" Type="http://schemas.openxmlformats.org/officeDocument/2006/relationships/slide" Target="slide77.xml"/><Relationship Id="rId15" Type="http://schemas.openxmlformats.org/officeDocument/2006/relationships/slide" Target="slide81.xml"/><Relationship Id="rId16" Type="http://schemas.openxmlformats.org/officeDocument/2006/relationships/slide" Target="slide87.xml"/><Relationship Id="rId17" Type="http://schemas.openxmlformats.org/officeDocument/2006/relationships/slide" Target="slide99.xml"/><Relationship Id="rId18" Type="http://schemas.openxmlformats.org/officeDocument/2006/relationships/slide" Target="slide103.xml"/><Relationship Id="rId19" Type="http://schemas.openxmlformats.org/officeDocument/2006/relationships/slide" Target="slide106.xml"/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slide" Target="slide13.xml"/><Relationship Id="rId6" Type="http://schemas.openxmlformats.org/officeDocument/2006/relationships/slide" Target="slide29.xml"/><Relationship Id="rId7" Type="http://schemas.openxmlformats.org/officeDocument/2006/relationships/slide" Target="slide31.xml"/><Relationship Id="rId8" Type="http://schemas.openxmlformats.org/officeDocument/2006/relationships/slide" Target="slide4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20" Type="http://schemas.openxmlformats.org/officeDocument/2006/relationships/slide" Target="slide122.xml"/><Relationship Id="rId21" Type="http://schemas.openxmlformats.org/officeDocument/2006/relationships/slide" Target="slide126.xml"/><Relationship Id="rId22" Type="http://schemas.openxmlformats.org/officeDocument/2006/relationships/slide" Target="slide138.xml"/><Relationship Id="rId23" Type="http://schemas.openxmlformats.org/officeDocument/2006/relationships/slide" Target="slide147.xml"/><Relationship Id="rId24" Type="http://schemas.openxmlformats.org/officeDocument/2006/relationships/slide" Target="slide150.xml"/><Relationship Id="rId10" Type="http://schemas.openxmlformats.org/officeDocument/2006/relationships/slide" Target="slide64.xml"/><Relationship Id="rId11" Type="http://schemas.openxmlformats.org/officeDocument/2006/relationships/slide" Target="slide68.xml"/><Relationship Id="rId12" Type="http://schemas.openxmlformats.org/officeDocument/2006/relationships/slide" Target="slide75.xml"/><Relationship Id="rId13" Type="http://schemas.openxmlformats.org/officeDocument/2006/relationships/slide" Target="slide77.xml"/><Relationship Id="rId14" Type="http://schemas.openxmlformats.org/officeDocument/2006/relationships/slide" Target="slide81.xml"/><Relationship Id="rId15" Type="http://schemas.openxmlformats.org/officeDocument/2006/relationships/slide" Target="slide87.xml"/><Relationship Id="rId16" Type="http://schemas.openxmlformats.org/officeDocument/2006/relationships/slide" Target="slide99.xml"/><Relationship Id="rId17" Type="http://schemas.openxmlformats.org/officeDocument/2006/relationships/slide" Target="slide103.xml"/><Relationship Id="rId18" Type="http://schemas.openxmlformats.org/officeDocument/2006/relationships/slide" Target="slide106.xml"/><Relationship Id="rId19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slide" Target="slide13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48.xml"/><Relationship Id="rId8" Type="http://schemas.openxmlformats.org/officeDocument/2006/relationships/slide" Target="slide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hlinkshowjump?jump=firstslide"/>
          </p:cNvPr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1" y="6027004"/>
            <a:ext cx="6096000" cy="830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none" lIns="91440" rIns="91440" rtlCol="0" anchor="ctr" anchorCtr="0">
            <a:noAutofit/>
          </a:bodyPr>
          <a:lstStyle/>
          <a:p>
            <a:pPr algn="r"/>
            <a:r>
              <a:rPr lang="en-US" sz="24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 — (</a:t>
            </a:r>
            <a:r>
              <a:rPr lang="en-US" sz="24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380) </a:t>
            </a:r>
            <a:r>
              <a:rPr lang="en-US" sz="24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endParaRPr lang="en-US" sz="24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27002"/>
            <a:ext cx="6096000" cy="830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sz="2400" b="1" dirty="0" smtClean="0">
                <a:solidFill>
                  <a:sysClr val="windowText" lastClr="0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Broughton (</a:t>
            </a:r>
            <a:r>
              <a:rPr lang="en-US" sz="2400" b="1" dirty="0" smtClean="0">
                <a:solidFill>
                  <a:sysClr val="windowText" lastClr="0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380) </a:t>
            </a:r>
            <a:r>
              <a:rPr lang="en-US" sz="2400" b="1" dirty="0" smtClean="0">
                <a:solidFill>
                  <a:sysClr val="windowText" lastClr="0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BC / page (130) </a:t>
            </a:r>
            <a:endParaRPr lang="en-US" sz="2400" b="1" dirty="0">
              <a:solidFill>
                <a:sysClr val="windowText" lastClr="0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latin typeface="+mn-lt"/>
              </a:rPr>
              <a:t>Gentes of Rome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160826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Índice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III</a:t>
            </a:r>
            <a:endParaRPr lang="en-US" sz="44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8" y="247649"/>
            <a:ext cx="1197760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5" y="1765300"/>
            <a:ext cx="11365992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5" spcCol="457200" rtlCol="0">
            <a:noAutofit/>
          </a:bodyPr>
          <a:lstStyle/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Naucios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Numicios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Numitorios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Opilios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Opios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2)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Papios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Papirios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  <a:endParaRPr lang="en-US" sz="20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Petelios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Pinarios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Pompilios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Pomponios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Pontificios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Postumios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  <a:endParaRPr lang="en-US" sz="20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Publilios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9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Quincios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  <a:endParaRPr lang="en-US" sz="20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Quintilios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Rabuleyos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Romilios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Roscios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Selicios Sempronios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Sergios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Servilios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  <a:endParaRPr lang="en-US" sz="20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Sestios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Sextios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Sicinios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Silios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Sulpicios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9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u="sng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28) </a:t>
            </a:r>
            <a:endParaRPr lang="en-US" sz="2000" u="sng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801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042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0503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6016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78508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Naucio Rútilo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Naucios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Espurio Naucio Rútilo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Naucio Rútilo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o 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endParaRPr lang="en-US" sz="14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Espurio Naucio Rútilo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Espurio Naucio Rútilo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455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N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Espurio, Cayo, Quinto, Marco, Publio, Lucio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Enviado a investigar volscos.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419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esclavos conjuran incendiar Roma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En el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compró trigo de pueblos vecinos debido a la epidemia.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Nautius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922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Numicio Prisco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Numicios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Tito Numicio Prisco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Tiberio Numicio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320 AC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455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N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Tito, Tiberio, Publio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Numicius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692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Numitorios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Numitorio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Numitoria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Madre de Verginia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Publio Numitorio </a:t>
            </a: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(Tío de Verginia) </a:t>
            </a:r>
          </a:p>
          <a:p>
            <a:pPr lvl="0"/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455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N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Publio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Esposa del centurión Lucio Verginio, padre de Verginia, durante el tiempo de los decenviros.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Numitorius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4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O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445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Opelio Macrino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Opilios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0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Opelio Macrino </a:t>
            </a:r>
          </a:p>
          <a:p>
            <a:r>
              <a:rPr lang="en-US" sz="16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217-218</a:t>
            </a:r>
            <a:r>
              <a:rPr lang="en-US" sz="16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455"/>
            <a:ext cx="1419957" cy="137094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O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Cayo, Publio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Oppelius</a:t>
            </a: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3675820" y="1437289"/>
            <a:ext cx="457200" cy="457200"/>
          </a:xfrm>
          <a:prstGeom prst="star5">
            <a:avLst/>
          </a:prstGeom>
          <a:solidFill>
            <a:srgbClr val="9437FF"/>
          </a:solidFill>
          <a:ln>
            <a:solidFill>
              <a:srgbClr val="FEFEFE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7" y="1471914"/>
            <a:ext cx="444873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37231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Opio Córnicen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Opios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0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Opia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Virgen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Vestal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Espurio Opio Córnicen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540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Cayo Opio</a:t>
            </a: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 AC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455"/>
            <a:ext cx="1419958" cy="137094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O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Espurio, Marco, Cayo, Lucio, Quinto, Publio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puesta a muerte en el 483 AC.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 suicidó en la cárcel.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Oppius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50" y="2240055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2" name="Oval 21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4051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9279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Papios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Publio Papio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409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</a:t>
            </a:r>
            <a:endParaRPr lang="en-US" sz="12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Marco, Cayo, Numerio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Uno de los primeros cuestores de origen plebeyo.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12904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Papirio Carventano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Papirio Mugilano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Papirio Craso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Papirio Cursor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Papirios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Sexto Papirio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Jurista de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Tarquinio el Soberbio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Cayo Papirio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endParaRPr lang="en-US" sz="1600" dirty="0">
              <a:solidFill>
                <a:srgbClr val="0070C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Manio Papirio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rgbClr val="0070C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Marco Papirio Carventano</a:t>
            </a: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Lucio Papirio Mugilano</a:t>
            </a:r>
          </a:p>
          <a:p>
            <a:pPr lvl="0"/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444,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443 AC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Lucio Papirio Mugilano </a:t>
            </a: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420,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418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444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2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Marco Papirio Mugilano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444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Lucio Papirio Mugilano</a:t>
            </a:r>
          </a:p>
          <a:p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Marco Papirio Craso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Lucio Papirio Craso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,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430 AC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Cayo Papirio Craso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FF85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Papirio Cursor </a:t>
            </a:r>
          </a:p>
          <a:p>
            <a:pPr lvl="0"/>
            <a:r>
              <a:rPr lang="en-US" sz="1600" dirty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Marco, Cayo, Manio, Espurio, Tiberio, Sexto, Publio, Cneo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Pontífice </a:t>
            </a:r>
            <a:r>
              <a:rPr lang="en-US" sz="1600" u="sng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Máximo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fue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 bien, M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Horacio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Pulvilo, o bien, Cayo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Papirio.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Rex Sacrorum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Roma.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Desprecio mutual con L. Sergio Fid.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La peste del 36 impidió sitios. Tregua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ocho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años con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Ecuos en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Diodoro Sículo lo llama Cayo.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Algunas fuentes (Broughton incluído) indican que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y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son una misma persona.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Papirius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/>
          <p:nvPr/>
        </p:nvSpPr>
        <p:spPr>
          <a:xfrm>
            <a:off x="78393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8819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Papirios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Cayo Papirio Craso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Espurio Papirio Craso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(15) </a:t>
            </a:r>
            <a:endParaRPr lang="en-US" sz="12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Marco, Cayo, Manio, Espurio, Tiberio, Sexto, Publio, Cneo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Papirius 2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4" name="Oval 23"/>
          <p:cNvSpPr/>
          <p:nvPr/>
        </p:nvSpPr>
        <p:spPr>
          <a:xfrm>
            <a:off x="78393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3797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Índice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IV</a:t>
            </a:r>
            <a:endParaRPr lang="en-US" sz="44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8" y="247649"/>
            <a:ext cx="1197760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5" y="1765300"/>
            <a:ext cx="11365992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5" spcCol="457200" rtlCol="0">
            <a:noAutofit/>
          </a:bodyPr>
          <a:lstStyle/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Tarpeyos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Tarquinios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Tempanios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Terentilio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Ticios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Titinios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Trebonios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Tulios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8) </a:t>
            </a:r>
          </a:p>
          <a:p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Ulpios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Urbinios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Valerios </a:t>
            </a:r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Verginios </a:t>
            </a:r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Veturios </a:t>
            </a:r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Vibios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Vilios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Vinicios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Vispanios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Vitelios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Voconios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Volcacios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Volscios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Volumnios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12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r>
              <a:rPr lang="en-US" sz="2000" u="sng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(22</a:t>
            </a:r>
            <a:r>
              <a:rPr lang="en-US" sz="20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u="sng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801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042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0503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6016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69748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Petelio Libón Visolo </a:t>
            </a:r>
          </a:p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Petelios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Quinto Petelio Libón Visolo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[?] Petelio </a:t>
            </a: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442, 441 AC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Quinto, Cayo, Marco, Publio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Poetelius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286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Pinario Mamercino Rufo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Pinario Mamercino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Pinarios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Publio Pinario Mam. Rufo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Pinario Mam. Rufo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Lucio Pinario Mamercino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Publio Pinario </a:t>
            </a:r>
          </a:p>
          <a:p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430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Lucio, Mamerco, Marco, Tito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Pinarius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9950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Pompilios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Numa Pompilio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715-673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Sexto Pompilio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420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Pompo, Numa, Mamerco, Calpo, Pino, Sexto, Marco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Pompilius</a:t>
            </a:r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2472660" y="1435400"/>
            <a:ext cx="457200" cy="457200"/>
          </a:xfrm>
          <a:prstGeom prst="star5">
            <a:avLst/>
          </a:prstGeom>
          <a:solidFill>
            <a:srgbClr val="00B0F0"/>
          </a:solidFill>
          <a:ln>
            <a:solidFill>
              <a:srgbClr val="FEFEFE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077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Pomponio Rufo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Pomponios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Pomponio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 AC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Pomponio Rufo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(Abuelo del tribuno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Pomponio Rufo </a:t>
            </a:r>
          </a:p>
          <a:p>
            <a:pPr lvl="0"/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del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tribuno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Marco Pomponio Rufo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Quinto Pomponio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395, 394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Pompo, Numa, Mamerco, Calpo, Pino, Sexto, Marco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el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 celebró por primera vez en Roma un 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lectisternio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Pomponius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6609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Pontificios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Tito Pontificio 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480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Tito. No se conoce mucho de esta gens.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Pontificius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2592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Postumio Tuberto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Postumio Albo Regilense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Postumio Albino Regilense </a:t>
            </a:r>
          </a:p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Postumios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Quinto Postumio Tuberto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Postumio Tuberto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</a:t>
            </a:r>
            <a:r>
              <a:rPr lang="en-US" sz="1600" dirty="0" smtClean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Postumio Albo Reg.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495, 493 </a:t>
            </a:r>
            <a:r>
              <a:rPr lang="en-US" sz="1600" dirty="0" smtClean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Postumio Albo Reg.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463-439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454, 453, 452,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446, </a:t>
            </a:r>
            <a:r>
              <a:rPr lang="en-US" sz="1600" dirty="0" smtClean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/>
            </a:r>
            <a:br>
              <a:rPr lang="en-US" sz="1600" dirty="0" smtClean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</a:b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380 </a:t>
            </a:r>
            <a:r>
              <a:rPr lang="en-US" sz="1600" dirty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Postumio Albo Reg.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Postumio Tuberto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434,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Postumio Albo Reg.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432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Postumio Albino Reg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403 AC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Postumia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Virgen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Vestal </a:t>
            </a:r>
            <a:endParaRPr lang="en-US" sz="16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P. Postumio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Albino Reg.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Aulo Postumio Albino Reg.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Aulo, Espurio, Lucio, Marco, Publio, Quinto, Cayo, Cneo, Tito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2959100"/>
            <a:ext cx="3545595" cy="304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uno de los tres enviados a Grecia a estudiar leyes. Murió siendo censor en 380 AC.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Suegro de T. Quincio C. (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).</a:t>
            </a:r>
          </a:p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Con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Furio Camilo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Impuso multas a hombres solteros de edad avanzada.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Puesta a juicio y absuelta,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el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420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AC.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lapidado durante un motín en el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provocando una investigación al año siguiente.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Reclutó un ejército de voluntarios.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406201" y="2959100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Postumius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28" y="4550698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/>
          <p:nvPr/>
        </p:nvSpPr>
        <p:spPr>
          <a:xfrm>
            <a:off x="83346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26" y="3712498"/>
            <a:ext cx="368746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8560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Publilio Filón Vulsco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Publilio Filón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Publilios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Volerón Publilio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472, 471 AC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Publilio 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472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Lucio Publilio Filón Vulsco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2)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Volerón Publilio Filón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de 2)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Quinto Publilio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384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Volerón, Lucio, Quinto, Cayo, Tito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Héroe de la revuelta popular del </a:t>
            </a:r>
            <a:r>
              <a:rPr lang="ur-PK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’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73, autor de la Lex Publilia Voleronis.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Ese año se congeló el Tíber.</a:t>
            </a:r>
          </a:p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 celebró por primera vez en Roma un 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lectisternio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730974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Postumio Albino Regilense </a:t>
            </a:r>
          </a:p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Postumios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Espurio Postumio A. Reg.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380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Postumio Albino Caudino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Lucio Postumio Albino Reg.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Aulo Postumio Albino Reg.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(quizás herm. de Lucio)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(15)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sz="2000" dirty="0" smtClean="0">
              <a:solidFill>
                <a:srgbClr val="FF85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P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Aulo, Espurio, Lucio, Marco, Publio, Quinto, Cayo, Cneo, Tito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censor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con Cayo Sulpicio Camerino. Murió durante ese cargo.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Postumius 2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3346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9823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Q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1450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146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Quincio Capitolino Barbato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Quincio Cincinato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Quincio Cincinato Peno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Quincio Cincinato Capitolino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Quincios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Quincio Capitolino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Bar.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467,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[464], 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444,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Quincio Cincinato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460,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endParaRPr lang="en-US" sz="1600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Tito Quincio Cin. Peno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 AC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Lucio Quincio Cincinato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437,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Quinto Quincio Cincinato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415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405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Cesón Quincio </a:t>
            </a: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Exiliado de Roma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Tito Quincio Capitolino Bar.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AC, etc.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Tito Quincio Cin. Capitolino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 [duumvir sacris faciundis],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</a:b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385,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383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380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438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Algunas fuentes dan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Lucio Quincio Cincinato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Q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Tito, Cayo, Cesón, Cneo, Quinto. </a:t>
            </a:r>
            <a:r>
              <a:rPr lang="en-US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No se adornaban con joyas u oro.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053682"/>
            <a:ext cx="3545595" cy="29537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duró 3 meses.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Triunviri agro dando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467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(repartía tierras en Ancio).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Vencedor de la batalla del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Monte Álgido. Legendario por su sentido de justicia.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Yerno de A. Postumio T. (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433,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). En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tuvo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disenciones con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su colega Cneo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J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ulio Mentón.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Tregua Veyes: 20 años. Ecuos: 3 años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comienza el sitio de Veyes.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367 AC serán 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10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tiempos de Sila.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474143" y="245140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Quinctius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928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740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Índice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4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8" y="247649"/>
            <a:ext cx="1197760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0602732" y="530957"/>
            <a:ext cx="1495951" cy="622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115</a:t>
            </a:r>
            <a:endParaRPr lang="en-US" sz="20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5" y="1765300"/>
            <a:ext cx="11365992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5" spcCol="457200" rtlCol="0">
            <a:noAutofit/>
          </a:bodyPr>
          <a:lstStyle/>
          <a:p>
            <a:r>
              <a:rPr lang="en-US" sz="20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35) </a:t>
            </a:r>
            <a:endParaRPr lang="en-US" sz="2000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(30)</a:t>
            </a:r>
            <a:endParaRPr lang="en-US" sz="2000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(28)</a:t>
            </a:r>
            <a:endParaRPr lang="en-US" sz="2000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(22)</a:t>
            </a:r>
          </a:p>
          <a:p>
            <a:r>
              <a:rPr lang="en-US" sz="20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(0)</a:t>
            </a:r>
            <a:endParaRPr lang="en-US" sz="2000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____</a:t>
            </a:r>
          </a:p>
          <a:p>
            <a:r>
              <a:rPr lang="en-US" sz="20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115)</a:t>
            </a:r>
            <a:endParaRPr lang="en-US" sz="2000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6801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042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0503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016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80580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Quincios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Q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Tito, Cayo, Cesón, Cneo, Quinto. </a:t>
            </a:r>
            <a:r>
              <a:rPr lang="en-US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No se adornaban con joyas u oro.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Quinctius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928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89200" y="1435401"/>
            <a:ext cx="3545595" cy="146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89200" y="3053682"/>
            <a:ext cx="3545595" cy="29537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868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Quintilio Varo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Quintilios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Sexto Quintilio Varo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endParaRPr lang="en-US" sz="14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Marco Quintilio Varo 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403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Q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Sexto, Lucio, Marco, Tito. </a:t>
            </a:r>
            <a:r>
              <a:rPr lang="en-US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Evitaban Quinto.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durante la plaga del ’53.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Quinctilius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18" y="1507870"/>
            <a:ext cx="45495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7049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R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3084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Rabuleyos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Rabuleyo</a:t>
            </a: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486 AC 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Manio Rabuleyo </a:t>
            </a:r>
          </a:p>
          <a:p>
            <a:pPr lvl="0"/>
            <a:r>
              <a:rPr lang="en-US" sz="1600" u="sng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R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Cayo, Manio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Rabuleius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896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Romilio Roco Vaticano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Romilios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Romilio Roco Vaticano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455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R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9144000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Tito, Cayo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55095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Roscios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Roscio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438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(enviados: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Tulo Cloelio, C. Fulcinio, S. Ancio, L. Roscio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R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9144000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Marco, Quinto, Sexto, Tito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Uno de los cuatro enviados asesinados en Fidenas por órden de Lars Tolumnio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Roscius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09" y="1473497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2" name="Oval 21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5062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6013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Selicios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Quinto Selicio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(Amigo personal de Cicerón)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sz="20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Cayo, Quinto, Lucio, Publio, Marco, Aulo, Numerio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Selicius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0422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Sempronio Atratino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Sempronios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Aulo Sempronio Atratino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487,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482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Sempronio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Atratino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Sempronio Atratino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444, </a:t>
            </a:r>
            <a:r>
              <a:rPr lang="en-US" sz="1600" dirty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443 AC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Aulo Sempronio Atratino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444,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443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Cayo Sempronio Atratino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endParaRPr lang="en-US" sz="20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Aulo, Lucio, Cayo, Publio, Tiberio, Marco, Tito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Tuvieron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 dimitir el cargo a los tres meses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Tregua Veyes: 20 años. Ecuos: 3 años.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Sexto Tempanio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lo salvó en guerra contra los volscos.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Hortensio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lo puso a juicio.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Sempronius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4481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Sergio Esquilino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Sergio Fidenate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Sergio Fidenas / Fidenas Coxón 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Sergios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Sergestus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(Acompañó a Eneas, de Troya a Italia)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Sergio Esquilino  </a:t>
            </a:r>
          </a:p>
          <a:p>
            <a:pPr lvl="0"/>
            <a:r>
              <a:rPr lang="en-US" sz="1600" u="sng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Sergio Fidenate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433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428,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Manio Sergio Fidenas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402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Lucio Sergio Fidenas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 AC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Cneo Sergio Fidenas Coxón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Sergia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Romana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[331 AC]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parte de un grupo que envenenaba gente en masa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Marco, Manio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2779362"/>
            <a:ext cx="3545595" cy="322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Según la Eneida de Virgilio.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Enviado a Fidenas (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428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). El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433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vió la peste de Atenas. En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enviado a investigar volscos. Tuvo un desastre militar en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derrotado por Veyes junto a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L. Verginio Tricosto Esq</a:t>
            </a:r>
            <a:r>
              <a:rPr lang="en-US" sz="1600" u="sng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multado 10 mil ases. </a:t>
            </a:r>
          </a:p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Capturado por piratas cuando fue a Delfos en el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Luego fue liberado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Cuando la forzaron a tomar su propia medicina, cayó muerta.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Sergius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36934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6273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Servilio Prisco Estructo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Servilio Estructo Ahala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Servilio Estructo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Servilio Ahala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Servilio Prisco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Servilio Prisco Fidenas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Servilios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Publio Servilio Prisco Estructo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Servilio Prisco Est.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</a:t>
            </a:r>
            <a:r>
              <a:rPr lang="en-US" sz="1600" dirty="0" smtClean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Servilio </a:t>
            </a:r>
          </a:p>
          <a:p>
            <a:pPr lvl="0"/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Servilio Est. Ahala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Servilio Estructo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Cayo Servilio Ahala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rgbClr val="C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Servilio Est. Prisco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465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459 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Servilio Prisco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Servilio Pr. Fidenas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435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428,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418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Servilio Axila </a:t>
            </a:r>
          </a:p>
          <a:p>
            <a:pPr lvl="0"/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419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418,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417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pPr lvl="0"/>
            <a:r>
              <a:rPr lang="en-US" sz="14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rgbClr val="F19D19">
                  <a:lumMod val="75000"/>
                </a:srgb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Quinto Servilio Fidenas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397,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435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Quinto, Espurio, Cayo, Cneo, Marco, Servio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Murió durante su cargo.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Mató a Espurio Maelio en el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 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Murió a causa de la plaga del ’63.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Enviado a Fidenas (428 AC). Murió el año del saqueo (390 AC).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Servilius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93" y="3772200"/>
            <a:ext cx="368746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97" y="2257036"/>
            <a:ext cx="454953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2" name="Oval 21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055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905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Servilio Estructo Ahala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Servilio Ahala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Servilio Fidenas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Servilios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Publio Servilio Est. Ahala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408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Servilio Ahala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408,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406,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402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(12) Publio Servilio Estructo Ahala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0070C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Servilio [?]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[439-390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] </a:t>
            </a:r>
            <a:endParaRPr lang="en-US" sz="1600" dirty="0" smtClean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Servilio Ahala </a:t>
            </a:r>
          </a:p>
          <a:p>
            <a:pPr lvl="0"/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389, 385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pPr lvl="0"/>
            <a:r>
              <a:rPr lang="en-US" sz="14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(16) Quinto Servilio Fidenas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(17)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Quinto, Espurio, Cayo, Cneo, Marco, Servio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 desconoce su cognomen (Prisco o Estructo). Fue asesinado por los galos de Breno.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Servilius 2</a:t>
            </a: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055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83" y="3297283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75127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Sestio Capitón Vaticano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Sestios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Publio Sestio Cap. Vaticano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Publio Sestio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414 AC</a:t>
            </a:r>
            <a:endParaRPr lang="en-US" sz="1600" dirty="0">
              <a:solidFill>
                <a:srgbClr val="C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Lucio, Vibio, Tito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Según Tito Livio (y Broughton), fue asesinado por sus propios soldados en el 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414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00" y="2247555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72222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Sextios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Sextio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414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Lucio, Cayo, Numerio, Sexto, Publio, Tito, Quinto, Vibio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73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Sicinio Veluto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Sicinio Sabino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Sicinio Dentato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Sicinios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Sicinio Veluto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493, [492], 491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Sicinio Sabino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Sicinio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Sabino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479 AC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Tito Sicinio </a:t>
            </a:r>
          </a:p>
          <a:p>
            <a:pPr lvl="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480 AC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Cayo Sicinio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 AC</a:t>
            </a:r>
          </a:p>
          <a:p>
            <a:pPr lvl="0"/>
            <a:endParaRPr lang="en-US" sz="1400" dirty="0">
              <a:solidFill>
                <a:srgbClr val="F19D19">
                  <a:lumMod val="75000"/>
                </a:srgb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Lucio Sicinio Dentato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454,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 AC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Sicinio Veluto </a:t>
            </a:r>
          </a:p>
          <a:p>
            <a:pPr lvl="0"/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Tito Sicinio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395, 394, 393 AC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Lucio Sicinio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Cneo, Tito, Quinto, Espurio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También aparece como Cneo.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coraje legendario, obtuvo la </a:t>
            </a:r>
            <a:r>
              <a:rPr lang="en-US" sz="1600" dirty="0">
                <a:solidFill>
                  <a:srgbClr val="00B05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corona gramínea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Fue asesinado por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decenviros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el 450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AC.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685601" y="5246821"/>
            <a:ext cx="457200" cy="4572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635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Sicinius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42" y="5260419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2" name="Oval 21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4987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Quinto Silio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409 AC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Quinto, Tito, Aulo, Publio, Cayo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Uno de los primeros cuestores de origen plebeyo. 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Silius</a:t>
            </a: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53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Sulpicio Camerino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Sulpicio Camerino Cornuto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Sulpicio Camerino Pretextato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Sulpicio Longo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Sulpicio Camerino Rufo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Sulpicios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22638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Publio Sulpicio Cam. Cor.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del cónsul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Servio Sulpicio Camerino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</a:t>
            </a:r>
            <a:r>
              <a:rPr lang="en-US" sz="1600" dirty="0" smtClean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(1)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Sulpicio Cam. Cor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Servio Sulpicio Cam. Cor.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454, 453, 452,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449, 446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Quinto Sulpicio Cam.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Pret.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de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Quinto Sulpicio Cam. Cornuto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402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Servio Sulpicio Camerino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Sulpicio Longo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pPr lvl="0"/>
            <a:r>
              <a:rPr lang="en-US" sz="14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rgbClr val="F19D19">
                  <a:lumMod val="75000"/>
                </a:srgb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Servio Sulpicio Cam. Rufo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383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Cayo Sulpicio Camerino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380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Servio, Quinto, Cayo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Uno de los embajadores para negociar con Coriolano.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uno de los tres enviados a Grecia a estudiar leyes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 AC oficialmente disputado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uno de los tres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interrex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del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 refugió el el monte Capitolino. Encargado de negociar con Breno.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Sulpicius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055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182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Sulpicios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22638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Servio, Quinto, Cayo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Sulpicius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055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0035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T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3257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Tarpeyo Montano Capitolino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Tarpeyos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Espurio Tarpeyo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(Comandante de la ciudadela)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Tarpeya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Vírgen Vestal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(hija de Espurio)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Tarpeyo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Mon. Cap.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448 AC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9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T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Espurio, Marco, Lucio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tiempos del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Rómulo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Tarpeius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76" y="2311701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73321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Abronio Silón </a:t>
            </a:r>
          </a:p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Abronios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Abronio Silón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Poeta del siglo 1 AC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Abronio Silón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[1]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sz="32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6163056"/>
            <a:ext cx="9144000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</a:t>
            </a:r>
            <a:r>
              <a:rPr lang="en-US" b="1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Desconocidos</a:t>
            </a:r>
            <a:endParaRPr lang="en-US" b="1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los tiempos del </a:t>
            </a:r>
            <a:r>
              <a:rPr lang="en-US" sz="16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emperador </a:t>
            </a:r>
            <a:r>
              <a:rPr lang="en-US" sz="16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Augusto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Discípulo de Marco Porcio Latrón. Solo dos hexámetros de sus obras han sobrevivido.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Escribía obras para pantomimas, lo que era considerado degradante.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20716"/>
            <a:ext cx="3485003" cy="492131"/>
          </a:xfrm>
        </p:spPr>
        <p:txBody>
          <a:bodyPr/>
          <a:lstStyle/>
          <a:p>
            <a:r>
              <a:rPr lang="en-US" smtClean="0"/>
              <a:t>Abronius</a:t>
            </a: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665764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Tarquinio Prisco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Tarquinio Colatino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Tarquinio Flaco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Tarquinios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Tarquinio Prisco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616-579 AC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Tarquinio el Soberbio </a:t>
            </a:r>
          </a:p>
          <a:p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534-509 </a:t>
            </a:r>
            <a:r>
              <a:rPr lang="en-US" sz="1600" u="sng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Arrunte Tarquinio </a:t>
            </a:r>
          </a:p>
          <a:p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Hermano del rey</a:t>
            </a:r>
          </a:p>
          <a:p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Tito Tarquinio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mayor del rey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Arrunte Tarquinio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del rey</a:t>
            </a:r>
          </a:p>
          <a:p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Sexto Tarquinio </a:t>
            </a: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del rey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2224" y="1435401"/>
            <a:ext cx="3666631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Tarquinio Colatino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endParaRPr lang="en-US" sz="1600" dirty="0" smtClean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Tarquinio Flaco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pPr lvl="0"/>
            <a:r>
              <a:rPr lang="en-US" sz="14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2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T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Arrunte, Lucio, Sexto, Tito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Cae en la batalla de la selva Arsia.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Forzado a abandonar su cargo.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Figura como Tarquicio en algunos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lugares.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746172" y="1435400"/>
            <a:ext cx="457200" cy="457200"/>
          </a:xfrm>
          <a:prstGeom prst="star5">
            <a:avLst/>
          </a:prstGeom>
          <a:solidFill>
            <a:srgbClr val="00B0F0"/>
          </a:solidFill>
          <a:ln>
            <a:solidFill>
              <a:srgbClr val="FEFEFE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3708139" y="2198448"/>
            <a:ext cx="457200" cy="457200"/>
          </a:xfrm>
          <a:prstGeom prst="star5">
            <a:avLst/>
          </a:prstGeom>
          <a:solidFill>
            <a:srgbClr val="00B0F0"/>
          </a:solidFill>
          <a:ln>
            <a:solidFill>
              <a:srgbClr val="FEFEFE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Tarquinius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64" y="147708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69" y="2995261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4" y="4518214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7" name="Oval 26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075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Tempanios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Sexto Tempanio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422 AC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u="sng" dirty="0" smtClean="0">
              <a:solidFill>
                <a:srgbClr val="C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sz="16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1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T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Sexto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Salvó al cónsul Sempronio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Elegido como tribuno plebeyo para proteger a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C. Sempronio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junto a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Tiberio Antistio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Aselio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Tempanius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7448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Terentilio Arsa (o Harsa)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Terentilios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Terentilio Arsa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 AC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sz="16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1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T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Cayo, Publio, Quinto, Estacio, Tito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Terentilius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1131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Ticios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Sexto Ticio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 AC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sz="16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1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T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Cayo, Sexto, Quinto, Lucio, Publio, Marco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5592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Titinios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Titinio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 AC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Sexto Titinio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Lucio Titinio Pansa Saco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endParaRPr lang="en-US" sz="16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1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T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Cayo, Sexto, Quinto, Lucio, Publio, Cneo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Cayó en una emboscada en el 399 AC, en la cual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Cneo Genucio Augurino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murió, pero él logró sobrevivir.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Veyes fue tomada en el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Titinius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359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Trebonio Varro Frontinalis,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también conocido como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Asper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Trebonios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Trebonio Asper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448 AC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Cneo Trebonio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Marco Trebonio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383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endParaRPr lang="en-US" sz="16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1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T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Cneo, Marco, Publio, Tito, Cayo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Trebonius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7263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Tulio Longo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Tulios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Servio Tulio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578-535 AC</a:t>
            </a:r>
          </a:p>
          <a:p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Tulia la Mayor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(Hija de Servio Tulio)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Tulia la Menor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(Hija de Servio Tulio)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Manio Tulio Longo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endParaRPr lang="en-US" sz="16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1"/>
            <a:ext cx="1420635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T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Servio, Manio, Marco, Quinto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a causa de heridas durante los ludi romanos.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Tullius</a:t>
            </a:r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2629361" y="1435401"/>
            <a:ext cx="457200" cy="457200"/>
          </a:xfrm>
          <a:prstGeom prst="star5">
            <a:avLst/>
          </a:prstGeom>
          <a:solidFill>
            <a:srgbClr val="00B0F0"/>
          </a:solidFill>
          <a:ln>
            <a:solidFill>
              <a:srgbClr val="FEFEFE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7" y="1435702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60" y="3786072"/>
            <a:ext cx="45834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5914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U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163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Ulpio Trajano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Ulpios 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Ulpio Trajano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72 DC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del emperador)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Ulpia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(Tía del Trajano, abuela de Adriano)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Marco Ulpio Trajano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91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98-117</a:t>
            </a:r>
            <a:r>
              <a:rPr lang="en-US" sz="16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Ulpia Marciana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(hermana mayor de Trajano)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U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Cayo</a:t>
            </a:r>
            <a:endParaRPr lang="en-US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0" name="5-Point Star 19"/>
          <p:cNvSpPr/>
          <p:nvPr/>
        </p:nvSpPr>
        <p:spPr>
          <a:xfrm>
            <a:off x="2959722" y="2938780"/>
            <a:ext cx="457200" cy="457200"/>
          </a:xfrm>
          <a:prstGeom prst="star5">
            <a:avLst/>
          </a:prstGeom>
          <a:solidFill>
            <a:srgbClr val="9437FF"/>
          </a:solidFill>
          <a:ln>
            <a:solidFill>
              <a:srgbClr val="FEFEFE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3545600" y="2938780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Ulpius</a:t>
            </a: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5081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Urbinios 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Urbinia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Virgen Vestal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U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</a:t>
            </a:r>
            <a:r>
              <a:rPr lang="en-US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 desconoce.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Condenada a muerte por adulterio, en el 472 AC.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Urbinius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5295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Acucios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Acucio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 AC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6163056"/>
            <a:ext cx="9144000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Lucio, Quinto, Cayo, Publio, Rufo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Acutius</a:t>
            </a: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3141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6988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Voluso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Lactuca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Lactuca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Lactucino Máximo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Voleso (o Voluso)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(Legendario fundador de la gente)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Voleso Valerio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499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Manio Valerio Máximo </a:t>
            </a:r>
          </a:p>
          <a:p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Valeria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AC, Fortuna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Muliebris (hija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Máximo Lac.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Valerio Lactuca Máximo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Val. Lactucino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Maximo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3876642"/>
            <a:ext cx="3545595" cy="2130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Llega a Roma con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Tacio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Muere en la batalla del lago Regilo.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sacerdotisa de esa institución.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en la reconquista del Capitolio.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398 AC, enviados a Delfos dijeron que Veyes no caería mientras no se vaciara el lago Albino.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370249" y="291962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Valerius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24" y="375838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71" y="22482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3207836" y="45215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080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Voluso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 </a:t>
            </a:r>
          </a:p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Valerio Potito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404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 AC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4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rgbClr val="F19D19">
                  <a:lumMod val="75000"/>
                </a:srgb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Lucio Valerio Potito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403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398,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391, 387,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Publícola </a:t>
            </a:r>
          </a:p>
          <a:p>
            <a:pPr lvl="0"/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(Abuelo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hijo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(16) Lucio Valerio Publícola </a:t>
            </a:r>
          </a:p>
          <a:p>
            <a:pPr lvl="0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hijo de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[15]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Lucio)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Publícola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383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380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[16]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Potito Pub.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386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380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370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(19)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Recuperó el </a:t>
            </a:r>
            <a:r>
              <a:rPr lang="en-US" sz="1600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Arx Carventana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los volscos en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Tuvo que dimitir en el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por malos auspicios.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Capturado por piratas cuando fue a Delfos en el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Luego fue liberado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Valerius 2</a:t>
            </a: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84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146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Verginio Tricosto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Verginio Tricosto Celiomontano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Verginio Tricosto Rútilo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Verginio Tricosto Esquilino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Verginios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8"/>
            <a:ext cx="1419959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5" y="1435401"/>
            <a:ext cx="354787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Ópiter Verginio Tricosto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del cónsul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Ópiter Verginio Tricosto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Ópiter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Verginio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Aulo Verginio Tri. Cel.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los cónsules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496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y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Verginio Tri. Cel.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 </a:t>
            </a:r>
          </a:p>
          <a:p>
            <a:pPr lvl="0"/>
            <a:r>
              <a:rPr lang="en-US" sz="1600" u="sng" dirty="0" smtClean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Verginio Tricosto Cel.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Aulo Verginio)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Verginio Tricosto Cel.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Aulo Verginio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7333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Próculo Verginio Tricosto Rut.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Verginio Tricosto Rut.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4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Ópiter Verginio Tricosto Esq.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478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Verginio Tricosto Rut.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Verginio Tricosto Cel.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467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Verginio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461, 460, 459, 458, 457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Ópiter, Próculo, Tito, Aulo, Lucio, Espurio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3053682"/>
            <a:ext cx="3545595" cy="29537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Como </a:t>
            </a:r>
            <a:r>
              <a:rPr lang="en-US" sz="1600" u="sng" dirty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senador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propuso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anular deudas durante la primera secesión, para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todos aquellos plebeyos que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 enlistaron en el ejército. 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durante la plaga del ‘63. Fue un 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[augur]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pero se desconoce el año.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Reemplazó a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Servilio Est. Ahala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Triunviri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agro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dando en el 467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(repartía tierras en Anzio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Puso a juicio al hijo de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Cincinato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junto en el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461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55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620716"/>
            <a:ext cx="3315158" cy="492131"/>
          </a:xfrm>
        </p:spPr>
        <p:txBody>
          <a:bodyPr/>
          <a:lstStyle/>
          <a:p>
            <a:r>
              <a:rPr lang="en-US" dirty="0" smtClean="0"/>
              <a:t>Verginius</a:t>
            </a: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30" y="2269736"/>
            <a:ext cx="454953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11679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Verginio Tricosto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Verginio Tricosto Esquilino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Verginio Tricosto Celiomontano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Verginios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8"/>
            <a:ext cx="1419959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4" y="1435401"/>
            <a:ext cx="354787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Verginio Tricosto Cel.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Verginio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 AC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(centurión y padre de Verginia)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(15) Tito Verginio Tricosto Cel.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del cónsul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Verginio Tricosto Cel.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(15)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Tito)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Verginio Tricosto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pPr lvl="0"/>
            <a:r>
              <a:rPr lang="en-US" sz="14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Verginio Tri. Esq.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402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7333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(19) Aulo Verginio </a:t>
            </a:r>
          </a:p>
          <a:p>
            <a:pPr lvl="0"/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395, 394 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rgbClr val="F19D19">
                  <a:lumMod val="75000"/>
                </a:srgb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(20)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Verginio Tricosto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402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(21)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Ópiter, Próculo, Tito, Aulo, Lucio, Espurio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La muerte de Verginia desató el fin de los decenviros.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 AC oficialmente disputado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Algunas fuentes lo tienen como Próculo. En el año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435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Fidenas fue capturada.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No ayudó a su colega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Manio Sergio Fidenas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durante el sitio de Veyes.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55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620716"/>
            <a:ext cx="3315158" cy="492131"/>
          </a:xfrm>
        </p:spPr>
        <p:txBody>
          <a:bodyPr/>
          <a:lstStyle/>
          <a:p>
            <a:r>
              <a:rPr lang="en-US" dirty="0" smtClean="0"/>
              <a:t>Verginius 2</a:t>
            </a: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6865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Veturio Cicurino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Veturio Gémino Cicurino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Veturio Craso Cicurino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Veturio Calvino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Veturio Filón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Veturios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8"/>
            <a:ext cx="1419959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Publio Veturio Gémino Cic.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Tito Veturio Gémino Cic.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(gemelo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Veturio Gémino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Cic.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Cayo Veturio Cicurino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455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Espurio Veturio Craso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Cic.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Veturio Craso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Cic.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4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Marco Veturio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Craso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Cic.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pPr lvl="0"/>
            <a:endParaRPr lang="en-US" sz="1400" dirty="0">
              <a:solidFill>
                <a:srgbClr val="F19D19">
                  <a:lumMod val="75000"/>
                </a:srgb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Cayo Veturio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</a:p>
          <a:p>
            <a:pPr lvl="0"/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Lucio Veturio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Craso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Cic.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Tito Veturio Calvino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334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321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11) Lucio Veturio Filón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220,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217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Veturio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Filón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206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204 AC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(primo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220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5" y="6162643"/>
            <a:ext cx="9144000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Tito, Cayo, Espurio, Marco, Lucio, Tiberio, Póstumo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 celebró por primera vez en Roma un 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lectisternio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78774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620716"/>
            <a:ext cx="3315159" cy="492131"/>
          </a:xfrm>
        </p:spPr>
        <p:txBody>
          <a:bodyPr/>
          <a:lstStyle/>
          <a:p>
            <a:r>
              <a:rPr lang="en-US" dirty="0" smtClean="0"/>
              <a:t>Veturius</a:t>
            </a: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3975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Veturios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8"/>
            <a:ext cx="1419959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</a:t>
            </a:r>
            <a:endParaRPr lang="en-US" sz="20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5" y="6162643"/>
            <a:ext cx="9144000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Tito, Cayo, Espurio, Marco, Lucio, Tiberio, Póstumo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774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620716"/>
            <a:ext cx="3315159" cy="492131"/>
          </a:xfrm>
        </p:spPr>
        <p:txBody>
          <a:bodyPr/>
          <a:lstStyle/>
          <a:p>
            <a:r>
              <a:rPr lang="en-US" dirty="0" smtClean="0"/>
              <a:t>Veturius 2</a:t>
            </a: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69444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Vibios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Vibio Pansa Cet.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Cayo Vibio Póstumo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 DC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Cayo Vibio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Rufo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16 DC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Cayo Vibio Marso 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17 DC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Cayo Vibio Rufino 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 DC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Quinto Vibio Secundo 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86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DC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Tito Vibio Varo 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115 DC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8) Tito Vibio Varo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134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115 DC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9) Tito Clodio Vibio Varo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160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134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10) Cayo Vibio Treb. Galo </a:t>
            </a:r>
          </a:p>
          <a:p>
            <a:r>
              <a:rPr lang="en-US" sz="16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251-253</a:t>
            </a:r>
            <a:r>
              <a:rPr lang="en-US" sz="16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DC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11) Cayo Vibio Volusiano </a:t>
            </a:r>
          </a:p>
          <a:p>
            <a:r>
              <a:rPr lang="en-US" sz="16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251-253</a:t>
            </a:r>
            <a:r>
              <a:rPr lang="en-US" sz="16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251-253</a:t>
            </a:r>
            <a:r>
              <a:rPr lang="en-US" sz="16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Cayo, Lucio, Quinto, Tito, Aulo, Sexto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15831" y="4333842"/>
            <a:ext cx="3518963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455580" y="3725210"/>
            <a:ext cx="457200" cy="457200"/>
          </a:xfrm>
          <a:prstGeom prst="star5">
            <a:avLst/>
          </a:prstGeom>
          <a:solidFill>
            <a:srgbClr val="9437FF"/>
          </a:solidFill>
          <a:ln>
            <a:solidFill>
              <a:srgbClr val="FEFEFE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Vibius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16" y="3725210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3" name="5-Point Star 22"/>
          <p:cNvSpPr/>
          <p:nvPr/>
        </p:nvSpPr>
        <p:spPr>
          <a:xfrm>
            <a:off x="7381716" y="4525298"/>
            <a:ext cx="457200" cy="457200"/>
          </a:xfrm>
          <a:prstGeom prst="star5">
            <a:avLst/>
          </a:prstGeom>
          <a:solidFill>
            <a:srgbClr val="9437FF"/>
          </a:solidFill>
          <a:ln>
            <a:solidFill>
              <a:srgbClr val="FEFEFE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52" y="4525298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Vibio Pansa Cetroniano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Vibio Póstumo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Vibio Rufo / Rufino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Vibio Marso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Vibio Secundo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Clodio Vibio Varo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Vibio Treboniano Galo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Vibio Volusiano 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60458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Vilio Tápula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Apio Vilio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Vilio Tápula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199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82384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Vinicios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Vinicio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51,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33 AC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Marco Vinicio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19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Vinicio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 AC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33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Publio Vinicio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19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Marco Vinicio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(nieto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19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Marco, Publio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Vinicius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5915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Aelios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Publio Aelio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409 AC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9144000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Sexto, Quinto, Lucio, Cayo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Uno de los primeros cuestores de origen plebeyo.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Aelius</a:t>
            </a: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3121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Vispanio Agripa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Vispanios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Vispanio Agripa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Cayo Vispanio Agripa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mayor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Cayo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Vispanius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7279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Vitelio Germánico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Flavio Vitelio Seleuco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Vitelios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Vitelia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Esposa de Lucio Junio Bruto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Vitelio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32 DC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(tío </a:t>
            </a:r>
            <a:r>
              <a:rPr lang="en-US" sz="1600" u="sng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69</a:t>
            </a:r>
            <a:r>
              <a:rPr lang="en-US" sz="1600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Vitelio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</a:t>
            </a:r>
            <a:r>
              <a:rPr lang="en-US" sz="1600" u="sng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69</a:t>
            </a:r>
            <a:r>
              <a:rPr lang="en-US" sz="1600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Vitelio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mayor de </a:t>
            </a:r>
            <a:r>
              <a:rPr lang="en-US" sz="1600" u="sng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69 </a:t>
            </a:r>
            <a:r>
              <a:rPr lang="en-US" sz="1600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Vitelio Germánico </a:t>
            </a:r>
          </a:p>
          <a:p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69 DC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Marco Flavio Vitelio Seleuco </a:t>
            </a:r>
          </a:p>
          <a:p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221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DC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Quinto, Aulo, Lucio, Marco, Cayo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3736401" y="4484822"/>
            <a:ext cx="457200" cy="457200"/>
          </a:xfrm>
          <a:prstGeom prst="star5">
            <a:avLst/>
          </a:prstGeom>
          <a:solidFill>
            <a:srgbClr val="9437FF"/>
          </a:solidFill>
          <a:ln>
            <a:solidFill>
              <a:srgbClr val="FEFEFE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Vitellius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23" y="4492790"/>
            <a:ext cx="444873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3" name="Oval 22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5473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Voconio Saxa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Voconio Saxa Fido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Voconios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Quinto Voconio Saxa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169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Quinto Voconio Saxa Fido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146 DC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Quinto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Voconius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1456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Volcasio Tulo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Volcacios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Volcasio Tulo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Volcasio Tulo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3353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Volscio Fíctor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Volscios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Volscio Fíctor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461, 460, 459, 458, 457 AC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Puso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 juicio al hijo de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Cincinato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junto a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Verginio,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el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461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Volscius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442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Volumnio Amentino Galo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Volumnio Flama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Volumnios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Publio Volumnio Ame. Galo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Volumnio Flama </a:t>
            </a:r>
          </a:p>
          <a:p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296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Publio, Marco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1034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18" name="Rectangle 17">
            <a:hlinkClick r:id="" action="ppaction://hlinkshowjump?jump=firstslide"/>
          </p:cNvPr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Appendix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220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5" y="1600200"/>
            <a:ext cx="1136599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2" spcCol="457200" rtlCol="0">
            <a:no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Rómulo </a:t>
            </a:r>
          </a:p>
          <a:p>
            <a:pPr lvl="0"/>
            <a:r>
              <a:rPr lang="en-US" sz="20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753-717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pPr lvl="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Por ser el primer rey de Roma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</a:t>
            </a:r>
            <a:r>
              <a:rPr lang="en-US" sz="3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Junio Bruto </a:t>
            </a:r>
          </a:p>
          <a:p>
            <a:pPr lvl="0"/>
            <a:r>
              <a:rPr lang="en-US" sz="20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Por fundar la república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20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Por crear leyes justas para el pueblo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</a:t>
            </a:r>
            <a:r>
              <a:rPr lang="en-US" sz="3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Postumio Albo </a:t>
            </a:r>
            <a:r>
              <a:rPr lang="en-US" sz="32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Regilense </a:t>
            </a:r>
            <a:endParaRPr lang="en-US" sz="32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20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</a:t>
            </a:r>
            <a:r>
              <a:rPr lang="en-US" sz="20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496</a:t>
            </a:r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495, 493 AC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Por vencer en la batalla del lago Regilo 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Quincio Cincinato </a:t>
            </a:r>
          </a:p>
          <a:p>
            <a:pPr lvl="0"/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460, </a:t>
            </a:r>
            <a:r>
              <a:rPr lang="en-US" sz="20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</a:t>
            </a:r>
            <a:r>
              <a:rPr lang="en-US" sz="20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</a:t>
            </a:r>
            <a:r>
              <a:rPr lang="en-US" sz="20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pPr lvl="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Por su humildad y sentido de justicia</a:t>
            </a:r>
          </a:p>
          <a:p>
            <a:pPr lvl="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Furio Camilo </a:t>
            </a:r>
          </a:p>
          <a:p>
            <a:pPr lvl="0"/>
            <a:r>
              <a:rPr lang="en-US" sz="2000" dirty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403, </a:t>
            </a:r>
            <a:r>
              <a:rPr lang="en-US" sz="20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</a:t>
            </a:r>
            <a:r>
              <a:rPr lang="en-US" sz="20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20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20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20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394, 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391,</a:t>
            </a:r>
            <a:r>
              <a:rPr lang="en-US" sz="20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</a:t>
            </a:r>
            <a:r>
              <a:rPr lang="en-US" sz="20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20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386</a:t>
            </a:r>
            <a:r>
              <a:rPr lang="en-US" sz="20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384</a:t>
            </a:r>
            <a:r>
              <a:rPr lang="en-US" sz="20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381</a:t>
            </a:r>
            <a:r>
              <a:rPr lang="en-US" sz="20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368</a:t>
            </a:r>
            <a:r>
              <a:rPr lang="en-US" sz="20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367</a:t>
            </a:r>
            <a:r>
              <a:rPr lang="en-US" sz="20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pPr lvl="0"/>
            <a:r>
              <a:rPr lang="en-US" sz="20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Por salvar Roma durante el saqueo del 390 AC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Mis Favoritos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FFFF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283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Fame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57" y="3081246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6096000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>
            <a:off x="11259672" y="411480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632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5" y="1600200"/>
            <a:ext cx="11365992" cy="438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2" spcCol="457200" rtlCol="0">
            <a:no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</a:t>
            </a:r>
            <a:r>
              <a:rPr lang="en-US" sz="3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Ulpio Trajano </a:t>
            </a:r>
          </a:p>
          <a:p>
            <a:pPr lvl="0"/>
            <a:r>
              <a:rPr lang="en-US" sz="20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91</a:t>
            </a:r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u="sng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98-117</a:t>
            </a:r>
            <a:r>
              <a:rPr lang="en-US" sz="2000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DC </a:t>
            </a:r>
          </a:p>
          <a:p>
            <a:pPr lvl="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Por extender el imperio a su máximo </a:t>
            </a:r>
          </a:p>
          <a:p>
            <a:pPr lvl="0"/>
            <a:r>
              <a:rPr lang="en-US" sz="2000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endParaRPr lang="en-US" sz="2000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Mis Favoritos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FFFF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283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Fame 2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>
            <a:off x="11259672" y="411480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2478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Corona Gramínea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59672" y="411480"/>
            <a:ext cx="457200" cy="457200"/>
          </a:xfrm>
          <a:prstGeom prst="star5">
            <a:avLst/>
          </a:prstGeom>
          <a:solidFill>
            <a:srgbClr val="68922D"/>
          </a:solidFill>
          <a:ln>
            <a:solidFill>
              <a:schemeClr val="accent1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5" y="1600200"/>
            <a:ext cx="11365992" cy="438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2" spcCol="457200" rtlCol="0">
            <a:no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Sicinio </a:t>
            </a:r>
            <a:r>
              <a:rPr lang="en-US" sz="32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Dentato </a:t>
            </a:r>
            <a:endParaRPr lang="en-US" sz="32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454,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 AC</a:t>
            </a:r>
            <a:endParaRPr lang="en-US" sz="20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chemeClr val="tx1">
                <a:alpha val="63000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 Crown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54" y="1676400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6096000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4643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Albinio Patérculo </a:t>
            </a:r>
          </a:p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Albinios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Albinio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Padre del tribuno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Albinio Patérculo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C.f. Paterculus (hijo de [1])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Albinio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Albinio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Lucceio Albinio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1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62-64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 (Judea), 64-69 (Mauretania Tingitana) </a:t>
            </a:r>
            <a:endParaRPr lang="en-US" sz="1100" dirty="0" smtClean="0">
              <a:solidFill>
                <a:schemeClr val="accent1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9144000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Marco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Un plebeyo que ayudó llevar objetos sagrados desde el Janículo hasta Caere, antes del saqueo de Roma en el 390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Lucio [2] y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[3] podrían ser la misma persona.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Lucceius Albinus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Albinius</a:t>
            </a: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3092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Spolia Opina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11259672" y="411480"/>
            <a:ext cx="457200" cy="4572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5" y="1600200"/>
            <a:ext cx="11365992" cy="438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2" spcCol="457200" rtlCol="0">
            <a:noAutofit/>
          </a:bodyPr>
          <a:lstStyle/>
          <a:p>
            <a:r>
              <a:rPr lang="en-US" sz="3200" dirty="0">
                <a:latin typeface="Helvetica Neue Condensed" charset="0"/>
                <a:ea typeface="Helvetica Neue Condensed" charset="0"/>
                <a:cs typeface="Helvetica Neue Condensed" charset="0"/>
              </a:rPr>
              <a:t>Aulo Cornelio </a:t>
            </a:r>
            <a:r>
              <a:rPr lang="en-US" sz="32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Coso </a:t>
            </a:r>
            <a:endParaRPr lang="en-US" sz="32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437,</a:t>
            </a:r>
            <a:r>
              <a:rPr lang="en-US" sz="20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</a:t>
            </a:r>
            <a:r>
              <a:rPr lang="en-US" sz="20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428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 AC </a:t>
            </a:r>
          </a:p>
          <a:p>
            <a:r>
              <a:rPr lang="en-US" sz="20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chemeClr val="tx1">
                <a:alpha val="63000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Spolia Opina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2316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Princeps Senatus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11259672" y="41148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5" y="1600200"/>
            <a:ext cx="11365992" cy="438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2" spcCol="457200" rtlCol="0">
            <a:noAutofit/>
          </a:bodyPr>
          <a:lstStyle/>
          <a:p>
            <a:r>
              <a:rPr lang="en-US" sz="3200" dirty="0">
                <a:latin typeface="Helvetica Neue Condensed" charset="0"/>
                <a:ea typeface="Helvetica Neue Condensed" charset="0"/>
                <a:cs typeface="Helvetica Neue Condensed" charset="0"/>
              </a:rPr>
              <a:t>Manio Valerio Máximo </a:t>
            </a:r>
          </a:p>
          <a:p>
            <a:r>
              <a:rPr lang="en-US" sz="20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20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3200" dirty="0">
                <a:latin typeface="Helvetica Neue Condensed" charset="0"/>
                <a:ea typeface="Helvetica Neue Condensed" charset="0"/>
                <a:cs typeface="Helvetica Neue Condensed" charset="0"/>
              </a:rPr>
              <a:t>Lucio Lucrecio Flavo </a:t>
            </a:r>
            <a:r>
              <a:rPr lang="en-US" sz="32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Tricipitino </a:t>
            </a:r>
            <a:endParaRPr lang="en-US" sz="32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393,</a:t>
            </a:r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388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381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32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6"/>
          </a:xfrm>
          <a:prstGeom prst="rect">
            <a:avLst/>
          </a:prstGeom>
          <a:effectLst>
            <a:outerShdw blurRad="57150" dist="19050" dir="5400000" algn="ctr" rotWithShape="0">
              <a:schemeClr val="tx1">
                <a:alpha val="63000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Princeps Senatus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98783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5" y="1600198"/>
            <a:ext cx="11365992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4" spcCol="457200" rtlCol="0">
            <a:noAutofit/>
          </a:bodyPr>
          <a:lstStyle/>
          <a:p>
            <a:pPr lvl="0"/>
            <a:r>
              <a:rPr lang="en-US" sz="24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Tribus urbanas</a:t>
            </a: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Collina</a:t>
            </a:r>
            <a:endParaRPr lang="en-US" sz="24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Esquilina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Palatina</a:t>
            </a: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Suburana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4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Tribus rurales</a:t>
            </a: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  <a:hlinkClick r:id="rId2" action="ppaction://hlinksldjump"/>
              </a:rPr>
              <a:t>Aemilia 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</a:rPr>
              <a:t>Aniensis</a:t>
            </a: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</a:rPr>
              <a:t>Arniensis</a:t>
            </a: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</a:rPr>
              <a:t>Camilia</a:t>
            </a: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  <a:hlinkClick r:id="rId3" action="ppaction://hlinksldjump"/>
              </a:rPr>
              <a:t>Claudia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Clustumina 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Cornelia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Fabia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Falerna / Falerina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Galeria</a:t>
            </a:r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Horatia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</a:rPr>
              <a:t>Lemonia</a:t>
            </a: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</a:rPr>
              <a:t>Maecia</a:t>
            </a: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Menenia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Oufentina / Oufetina 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Papiria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Poblilia (Publilia)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</a:rPr>
              <a:t>Pollia</a:t>
            </a: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Pomptina </a:t>
            </a:r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/ Pontina </a:t>
            </a: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Pupinia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Quirina 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Romilia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Sabatia / Sabatina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</a:rPr>
              <a:t>Scaptia</a:t>
            </a: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Sergia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Stellatina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</a:rPr>
              <a:t>Teretina</a:t>
            </a: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</a:rPr>
              <a:t>Tromentina</a:t>
            </a:r>
          </a:p>
          <a:p>
            <a:r>
              <a:rPr lang="en-US" sz="2400" dirty="0">
                <a:latin typeface="Helvetica Neue Condensed" charset="0"/>
                <a:ea typeface="Helvetica Neue Condensed" charset="0"/>
                <a:cs typeface="Helvetica Neue Condensed" charset="0"/>
              </a:rPr>
              <a:t>Velina</a:t>
            </a: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Voltinia / Votinia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Voturia </a:t>
            </a:r>
            <a:endParaRPr lang="en-US" sz="24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35 tribus romanas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6"/>
          </a:xfrm>
          <a:prstGeom prst="rect">
            <a:avLst/>
          </a:prstGeom>
          <a:effectLst>
            <a:outerShdw blurRad="57150" dist="19050" dir="5400000" algn="ctr" rotWithShape="0">
              <a:schemeClr val="tx1">
                <a:alpha val="63000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20716"/>
            <a:ext cx="3556000" cy="492131"/>
          </a:xfrm>
        </p:spPr>
        <p:txBody>
          <a:bodyPr/>
          <a:lstStyle/>
          <a:p>
            <a:r>
              <a:rPr lang="en-US" smtClean="0"/>
              <a:t>Tribes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476" y="1028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6096000" y="16002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50059" y="16002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07514" y="16002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5" y="5803900"/>
            <a:ext cx="11365992" cy="81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español, algunos nombres difieren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mucho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Aemilia = 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Emilia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Maecia = 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Mecia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Scaptia = 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Escaptia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Stellatina = 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Estelatina</a:t>
            </a:r>
            <a:endParaRPr lang="en-US" sz="2000" dirty="0" smtClean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8548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5" y="1600200"/>
            <a:ext cx="11365992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4" spcCol="457200" rtlCol="0">
            <a:noAutofit/>
          </a:bodyPr>
          <a:lstStyle/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Agrippa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Agr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6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Appius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Aulus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Caeso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K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Decimus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Faustus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Gaius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Gnaeus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Cn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Hostus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Lucius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Mamercus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Mam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Manius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M’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Marcus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Mettius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Nonus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Numerius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Octavius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Oct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Opiter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Opet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Paullus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Postumus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Post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Proculus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Pro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Publius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Quintus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Septimus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Sertor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Sert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Servius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Sextus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Sex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Spurius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Statius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St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Tiberius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Titus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Tullus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Vibius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Volesus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Vol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Vopiscus (</a:t>
            </a:r>
            <a:r>
              <a:rPr lang="en-US" sz="2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Vop</a:t>
            </a:r>
            <a:r>
              <a:rPr lang="en-US" sz="26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endParaRPr lang="en-US" sz="26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Nombres romanos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6"/>
          </a:xfrm>
          <a:prstGeom prst="rect">
            <a:avLst/>
          </a:prstGeom>
          <a:effectLst>
            <a:outerShdw blurRad="57150" dist="19050" dir="5400000" algn="ctr" rotWithShape="0">
              <a:schemeClr val="tx1">
                <a:alpha val="63000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20716"/>
            <a:ext cx="3556000" cy="492131"/>
          </a:xfrm>
        </p:spPr>
        <p:txBody>
          <a:bodyPr/>
          <a:lstStyle/>
          <a:p>
            <a:r>
              <a:rPr lang="en-US" dirty="0" smtClean="0"/>
              <a:t>Praenomen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57205" y="5803900"/>
            <a:ext cx="11365992" cy="81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español, algunos nombres difieren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mucho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Caeso (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= 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Cesón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Gaius (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= 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Gnaeus (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Cn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= 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Cneo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Spurius (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= 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Statius (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St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= 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Estacio</a:t>
            </a:r>
            <a:endParaRPr lang="en-US" sz="2000" dirty="0" smtClean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94297" y="4435384"/>
            <a:ext cx="2673196" cy="1279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Nombres sin abreviaturas se escribían completos en las Fasti Capitolini.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0" y="16002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50059" y="16002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007514" y="16002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9275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5" y="1600200"/>
            <a:ext cx="11365992" cy="47548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numCol="1" spcCol="457200" rtlCol="0">
            <a:noAutofit/>
          </a:bodyPr>
          <a:lstStyle/>
          <a:p>
            <a:pPr lvl="0"/>
            <a:r>
              <a:rPr lang="de-DE" sz="16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Broughton</a:t>
            </a:r>
            <a:endParaRPr lang="de-DE" sz="1600" dirty="0" smtClean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  <a:hlinkClick r:id="rId2"/>
            </a:endParaRPr>
          </a:p>
          <a:p>
            <a:pPr lvl="0"/>
            <a:r>
              <a:rPr lang="de-DE" sz="16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  <a:hlinkClick r:id="rId2"/>
              </a:rPr>
              <a:t>https</a:t>
            </a:r>
            <a:r>
              <a:rPr lang="de-DE" sz="16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  <a:hlinkClick r:id="rId2"/>
              </a:rPr>
              <a:t>://</a:t>
            </a:r>
            <a:r>
              <a:rPr lang="de-DE" sz="16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  <a:hlinkClick r:id="rId2"/>
              </a:rPr>
              <a:t>hdl.handle.net/2027/mdp.39015009351001</a:t>
            </a:r>
            <a:r>
              <a:rPr lang="de-DE" sz="16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lvl="0"/>
            <a:endParaRPr lang="de-DE" sz="1600" dirty="0" smtClean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r>
              <a:rPr lang="de-DE" sz="16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Wikipedia </a:t>
            </a:r>
          </a:p>
          <a:p>
            <a:pPr lvl="0"/>
            <a:r>
              <a:rPr lang="de-DE" sz="1600" dirty="0" smtClean="0">
                <a:latin typeface="Helvetica Neue" charset="0"/>
                <a:ea typeface="Helvetica Neue" charset="0"/>
                <a:cs typeface="Helvetica Neue" charset="0"/>
                <a:hlinkClick r:id="rId3"/>
              </a:rPr>
              <a:t>https</a:t>
            </a:r>
            <a:r>
              <a:rPr lang="de-DE" sz="1600" dirty="0">
                <a:latin typeface="Helvetica Neue" charset="0"/>
                <a:ea typeface="Helvetica Neue" charset="0"/>
                <a:cs typeface="Helvetica Neue" charset="0"/>
                <a:hlinkClick r:id="rId3"/>
              </a:rPr>
              <a:t>://en.wikipedia.org/wiki/List_of_Roman_consuls</a:t>
            </a:r>
            <a:endParaRPr lang="de-DE" sz="1600" dirty="0" smtClean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r>
              <a:rPr lang="de-DE" sz="1600" dirty="0" smtClean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https</a:t>
            </a:r>
            <a:r>
              <a:rPr lang="de-DE" sz="1600" dirty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://es.wikipedia.org/wiki/Anexo:C%C3%B3nsules_de_la_Rep%C3%BAblica_romana</a:t>
            </a:r>
            <a:endParaRPr lang="de-DE" sz="1600" dirty="0" smtClean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  <a:hlinkClick r:id="rId5"/>
              </a:rPr>
              <a:t>https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  <a:hlinkClick r:id="rId5"/>
              </a:rPr>
              <a:t>://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  <a:hlinkClick r:id="rId5"/>
              </a:rPr>
              <a:t>en.wikipedia.org/wiki/List_of_censors_of_the_Roman_Republic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lvl="0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  <a:hlinkClick r:id="rId6"/>
              </a:rPr>
              <a:t>https://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  <a:hlinkClick r:id="rId6"/>
              </a:rPr>
              <a:t>en.wikipedia.org/wiki/List_of_Roman_gentes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US" sz="16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endParaRPr lang="en-US" sz="16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University of Chicago </a:t>
            </a:r>
          </a:p>
          <a:p>
            <a:pPr lvl="0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  <a:hlinkClick r:id="rId7"/>
              </a:rPr>
              <a:t>https://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  <a:hlinkClick r:id="rId7"/>
              </a:rPr>
              <a:t>penelope.uchicago.edu/Thayer/E/Roman/Texts/Dionysius_of_Halicarnassus/home.html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lvl="0"/>
            <a:endParaRPr lang="en-US" sz="16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List of Vestals </a:t>
            </a:r>
          </a:p>
          <a:p>
            <a:pPr lvl="0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  <a:hlinkClick r:id="rId8"/>
              </a:rPr>
              <a:t>https://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  <a:hlinkClick r:id="rId8"/>
              </a:rPr>
              <a:t>feminaeromanae.org/ListofVestals3.pdf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lvl="0"/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Perseus </a:t>
            </a:r>
          </a:p>
          <a:p>
            <a:pPr lvl="0"/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www.perseus.tufts.edu/hopper/text?doc=urn:cts:greekLit:tlg0007.tlg005.perseus-eng1</a:t>
            </a:r>
            <a:r>
              <a:rPr lang="en-US" sz="1600" dirty="0" smtClean="0"/>
              <a:t> </a:t>
            </a:r>
          </a:p>
          <a:p>
            <a:pPr lvl="0"/>
            <a:endParaRPr lang="en-US" sz="1600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Bibliografía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FFFF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7201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hlinkshowjump?jump=firstslide"/>
          </p:cNvPr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Tutorial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latin typeface="+mn-lt"/>
              </a:rPr>
              <a:t>Tutorial</a:t>
            </a:r>
            <a:endParaRPr lang="en-US" sz="2400" dirty="0">
              <a:latin typeface="+mn-lt"/>
            </a:endParaRPr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4604478" y="5934919"/>
            <a:ext cx="2983043" cy="764498"/>
          </a:xfrm>
          <a:prstGeom prst="round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Helvetica Neue Condensed" charset="0"/>
                <a:ea typeface="Helvetica Neue Condensed" charset="0"/>
                <a:cs typeface="Helvetica Neue Condensed" charset="0"/>
              </a:rPr>
              <a:t>Saltear Tutorial</a:t>
            </a:r>
          </a:p>
        </p:txBody>
      </p:sp>
    </p:spTree>
    <p:extLst>
      <p:ext uri="{BB962C8B-B14F-4D97-AF65-F5344CB8AC3E}">
        <p14:creationId xmlns:p14="http://schemas.microsoft.com/office/powerpoint/2010/main" val="1247209214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Voluso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Voleso (o Voluso)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(Legendario fundador de la gente)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Voleso Valerio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499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Manio Valerio Máximo </a:t>
            </a:r>
          </a:p>
          <a:p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Valeria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AC, Fortuna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Muliebris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Máximo Lac.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Valerio Lactuca Máximo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Val. Lactucino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Maximo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89200" y="3876642"/>
            <a:ext cx="3545595" cy="2130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Llega a Roma con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Tacio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Muere en la batalla del lago Regilo.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sacerdotisa de esa institución.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en la reconquista del Capitolio.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398 AC, enviados a Delfos dijeron que Veyes no caería mientras no se vaciara el lago Albino.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370249" y="291962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1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69" y="5321277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24" y="375838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6" y="149624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71" y="22482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3207836" y="45215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-3905"/>
            <a:ext cx="12192000" cy="6861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60023" y="133188"/>
            <a:ext cx="1722733" cy="1426893"/>
          </a:xfrm>
          <a:prstGeom prst="roundRect">
            <a:avLst>
              <a:gd name="adj" fmla="val 4013"/>
            </a:avLst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7"/>
          <p:cNvSpPr/>
          <p:nvPr/>
        </p:nvSpPr>
        <p:spPr>
          <a:xfrm rot="5400000">
            <a:off x="1021590" y="820557"/>
            <a:ext cx="2576906" cy="3732550"/>
          </a:xfrm>
          <a:custGeom>
            <a:avLst/>
            <a:gdLst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0 w 4531532"/>
              <a:gd name="connsiteY8" fmla="*/ 143106 h 4945230"/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5576 w 4531532"/>
              <a:gd name="connsiteY8" fmla="*/ 2095608 h 4945230"/>
              <a:gd name="connsiteX9" fmla="*/ 0 w 4531532"/>
              <a:gd name="connsiteY9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418 w 4550950"/>
              <a:gd name="connsiteY10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65 w 4550950"/>
              <a:gd name="connsiteY10" fmla="*/ 1713376 h 4945230"/>
              <a:gd name="connsiteX11" fmla="*/ 19418 w 4550950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3287239 w 7818771"/>
              <a:gd name="connsiteY0" fmla="*/ 143106 h 4945230"/>
              <a:gd name="connsiteX1" fmla="*/ 3430345 w 7818771"/>
              <a:gd name="connsiteY1" fmla="*/ 0 h 4945230"/>
              <a:gd name="connsiteX2" fmla="*/ 7675665 w 7818771"/>
              <a:gd name="connsiteY2" fmla="*/ 0 h 4945230"/>
              <a:gd name="connsiteX3" fmla="*/ 7818771 w 7818771"/>
              <a:gd name="connsiteY3" fmla="*/ 143106 h 4945230"/>
              <a:gd name="connsiteX4" fmla="*/ 7818771 w 7818771"/>
              <a:gd name="connsiteY4" fmla="*/ 4802124 h 4945230"/>
              <a:gd name="connsiteX5" fmla="*/ 7675665 w 7818771"/>
              <a:gd name="connsiteY5" fmla="*/ 4945230 h 4945230"/>
              <a:gd name="connsiteX6" fmla="*/ 3430345 w 7818771"/>
              <a:gd name="connsiteY6" fmla="*/ 4945230 h 4945230"/>
              <a:gd name="connsiteX7" fmla="*/ 3287239 w 7818771"/>
              <a:gd name="connsiteY7" fmla="*/ 4802124 h 4945230"/>
              <a:gd name="connsiteX8" fmla="*/ 3285320 w 7818771"/>
              <a:gd name="connsiteY8" fmla="*/ 2568580 h 4945230"/>
              <a:gd name="connsiteX9" fmla="*/ 0 w 7818771"/>
              <a:gd name="connsiteY9" fmla="*/ 1537108 h 4945230"/>
              <a:gd name="connsiteX10" fmla="*/ 3269788 w 7818771"/>
              <a:gd name="connsiteY10" fmla="*/ 1922815 h 4945230"/>
              <a:gd name="connsiteX11" fmla="*/ 3287239 w 7818771"/>
              <a:gd name="connsiteY11" fmla="*/ 143106 h 4945230"/>
              <a:gd name="connsiteX0" fmla="*/ 6980460 w 11511992"/>
              <a:gd name="connsiteY0" fmla="*/ 143106 h 4945230"/>
              <a:gd name="connsiteX1" fmla="*/ 7123566 w 11511992"/>
              <a:gd name="connsiteY1" fmla="*/ 0 h 4945230"/>
              <a:gd name="connsiteX2" fmla="*/ 11368886 w 11511992"/>
              <a:gd name="connsiteY2" fmla="*/ 0 h 4945230"/>
              <a:gd name="connsiteX3" fmla="*/ 11511992 w 11511992"/>
              <a:gd name="connsiteY3" fmla="*/ 143106 h 4945230"/>
              <a:gd name="connsiteX4" fmla="*/ 11511992 w 11511992"/>
              <a:gd name="connsiteY4" fmla="*/ 4802124 h 4945230"/>
              <a:gd name="connsiteX5" fmla="*/ 11368886 w 11511992"/>
              <a:gd name="connsiteY5" fmla="*/ 4945230 h 4945230"/>
              <a:gd name="connsiteX6" fmla="*/ 7123566 w 11511992"/>
              <a:gd name="connsiteY6" fmla="*/ 4945230 h 4945230"/>
              <a:gd name="connsiteX7" fmla="*/ 6980460 w 11511992"/>
              <a:gd name="connsiteY7" fmla="*/ 4802124 h 4945230"/>
              <a:gd name="connsiteX8" fmla="*/ 6978541 w 11511992"/>
              <a:gd name="connsiteY8" fmla="*/ 2568580 h 4945230"/>
              <a:gd name="connsiteX9" fmla="*/ 0 w 11511992"/>
              <a:gd name="connsiteY9" fmla="*/ 1993897 h 4945230"/>
              <a:gd name="connsiteX10" fmla="*/ 6963009 w 11511992"/>
              <a:gd name="connsiteY10" fmla="*/ 1922815 h 4945230"/>
              <a:gd name="connsiteX11" fmla="*/ 6980460 w 11511992"/>
              <a:gd name="connsiteY11" fmla="*/ 143106 h 4945230"/>
              <a:gd name="connsiteX0" fmla="*/ 6229300 w 10760832"/>
              <a:gd name="connsiteY0" fmla="*/ 143106 h 4945230"/>
              <a:gd name="connsiteX1" fmla="*/ 6372406 w 10760832"/>
              <a:gd name="connsiteY1" fmla="*/ 0 h 4945230"/>
              <a:gd name="connsiteX2" fmla="*/ 10617726 w 10760832"/>
              <a:gd name="connsiteY2" fmla="*/ 0 h 4945230"/>
              <a:gd name="connsiteX3" fmla="*/ 10760832 w 10760832"/>
              <a:gd name="connsiteY3" fmla="*/ 143106 h 4945230"/>
              <a:gd name="connsiteX4" fmla="*/ 10760832 w 10760832"/>
              <a:gd name="connsiteY4" fmla="*/ 4802124 h 4945230"/>
              <a:gd name="connsiteX5" fmla="*/ 10617726 w 10760832"/>
              <a:gd name="connsiteY5" fmla="*/ 4945230 h 4945230"/>
              <a:gd name="connsiteX6" fmla="*/ 6372406 w 10760832"/>
              <a:gd name="connsiteY6" fmla="*/ 4945230 h 4945230"/>
              <a:gd name="connsiteX7" fmla="*/ 6229300 w 10760832"/>
              <a:gd name="connsiteY7" fmla="*/ 4802124 h 4945230"/>
              <a:gd name="connsiteX8" fmla="*/ 6227381 w 10760832"/>
              <a:gd name="connsiteY8" fmla="*/ 2568580 h 4945230"/>
              <a:gd name="connsiteX9" fmla="*/ 2 w 10760832"/>
              <a:gd name="connsiteY9" fmla="*/ 3344402 h 4945230"/>
              <a:gd name="connsiteX10" fmla="*/ 6211849 w 10760832"/>
              <a:gd name="connsiteY10" fmla="*/ 1922815 h 4945230"/>
              <a:gd name="connsiteX11" fmla="*/ 6229300 w 10760832"/>
              <a:gd name="connsiteY11" fmla="*/ 143106 h 49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60832" h="4945230">
                <a:moveTo>
                  <a:pt x="6229300" y="143106"/>
                </a:moveTo>
                <a:cubicBezTo>
                  <a:pt x="6229300" y="64071"/>
                  <a:pt x="6293371" y="0"/>
                  <a:pt x="6372406" y="0"/>
                </a:cubicBezTo>
                <a:lnTo>
                  <a:pt x="10617726" y="0"/>
                </a:lnTo>
                <a:cubicBezTo>
                  <a:pt x="10696761" y="0"/>
                  <a:pt x="10760832" y="64071"/>
                  <a:pt x="10760832" y="143106"/>
                </a:cubicBezTo>
                <a:lnTo>
                  <a:pt x="10760832" y="4802124"/>
                </a:lnTo>
                <a:cubicBezTo>
                  <a:pt x="10760832" y="4881159"/>
                  <a:pt x="10696761" y="4945230"/>
                  <a:pt x="10617726" y="4945230"/>
                </a:cubicBezTo>
                <a:lnTo>
                  <a:pt x="6372406" y="4945230"/>
                </a:lnTo>
                <a:cubicBezTo>
                  <a:pt x="6293371" y="4945230"/>
                  <a:pt x="6229300" y="4881159"/>
                  <a:pt x="6229300" y="4802124"/>
                </a:cubicBezTo>
                <a:cubicBezTo>
                  <a:pt x="6202540" y="4429287"/>
                  <a:pt x="6226452" y="3019666"/>
                  <a:pt x="6227381" y="2568580"/>
                </a:cubicBezTo>
                <a:lnTo>
                  <a:pt x="2" y="3344402"/>
                </a:lnTo>
                <a:lnTo>
                  <a:pt x="6211849" y="1922815"/>
                </a:lnTo>
                <a:cubicBezTo>
                  <a:pt x="6226452" y="1318147"/>
                  <a:pt x="6218072" y="1022076"/>
                  <a:pt x="6229300" y="1431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3601" y="3141117"/>
            <a:ext cx="3415761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Origen de la gente</a:t>
            </a:r>
            <a:endParaRPr lang="en-US" sz="28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10211" y="865689"/>
            <a:ext cx="3549734" cy="5126623"/>
          </a:xfrm>
          <a:prstGeom prst="roundRect">
            <a:avLst>
              <a:gd name="adj" fmla="val 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10" y="2644096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58" y="4306853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28" y="110505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5611020" y="1398681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R</a:t>
            </a:r>
            <a:endParaRPr lang="en-US" sz="48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53501" y="2996199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60549" y="4658956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E</a:t>
            </a:r>
            <a:endParaRPr lang="en-US" sz="48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71544" y="1426668"/>
            <a:ext cx="1645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Romanos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7314025" y="3024186"/>
            <a:ext cx="1645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Sabinos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7321074" y="4623632"/>
            <a:ext cx="1645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Etruscos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596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Voluso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Voleso (o Voluso)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(Legendario fundador de la gente)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Voleso Valerio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499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Manio Valerio Máximo </a:t>
            </a:r>
          </a:p>
          <a:p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Valeria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AC, Fortuna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Muliebris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Máximo Lac.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Valerio Lactuca Máximo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Val. Lactucino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Maximo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89200" y="3876642"/>
            <a:ext cx="3545595" cy="2130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Llega a Roma con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Tacio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Muere en la batalla del lago Regilo.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sacerdotisa de esa institución.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en la reconquista del Capitolio.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398 AC, enviados a Delfos dijeron que Veyes no caería mientras no se vaciara el lago Albino.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370249" y="291962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69" y="5321277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24" y="375838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6" y="149624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71" y="22482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4" name="5-Point Star 23"/>
          <p:cNvSpPr/>
          <p:nvPr/>
        </p:nvSpPr>
        <p:spPr>
          <a:xfrm>
            <a:off x="3207836" y="45215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-3905"/>
            <a:ext cx="12192000" cy="6861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906481" y="702962"/>
            <a:ext cx="1804600" cy="838761"/>
          </a:xfrm>
          <a:prstGeom prst="roundRect">
            <a:avLst>
              <a:gd name="adj" fmla="val 4013"/>
            </a:avLst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7"/>
          <p:cNvSpPr/>
          <p:nvPr/>
        </p:nvSpPr>
        <p:spPr>
          <a:xfrm rot="5400000">
            <a:off x="1967602" y="1583041"/>
            <a:ext cx="4017019" cy="3732550"/>
          </a:xfrm>
          <a:custGeom>
            <a:avLst/>
            <a:gdLst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0 w 4531532"/>
              <a:gd name="connsiteY8" fmla="*/ 143106 h 4945230"/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5576 w 4531532"/>
              <a:gd name="connsiteY8" fmla="*/ 2095608 h 4945230"/>
              <a:gd name="connsiteX9" fmla="*/ 0 w 4531532"/>
              <a:gd name="connsiteY9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418 w 4550950"/>
              <a:gd name="connsiteY10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65 w 4550950"/>
              <a:gd name="connsiteY10" fmla="*/ 1713376 h 4945230"/>
              <a:gd name="connsiteX11" fmla="*/ 19418 w 4550950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3287239 w 7818771"/>
              <a:gd name="connsiteY0" fmla="*/ 143106 h 4945230"/>
              <a:gd name="connsiteX1" fmla="*/ 3430345 w 7818771"/>
              <a:gd name="connsiteY1" fmla="*/ 0 h 4945230"/>
              <a:gd name="connsiteX2" fmla="*/ 7675665 w 7818771"/>
              <a:gd name="connsiteY2" fmla="*/ 0 h 4945230"/>
              <a:gd name="connsiteX3" fmla="*/ 7818771 w 7818771"/>
              <a:gd name="connsiteY3" fmla="*/ 143106 h 4945230"/>
              <a:gd name="connsiteX4" fmla="*/ 7818771 w 7818771"/>
              <a:gd name="connsiteY4" fmla="*/ 4802124 h 4945230"/>
              <a:gd name="connsiteX5" fmla="*/ 7675665 w 7818771"/>
              <a:gd name="connsiteY5" fmla="*/ 4945230 h 4945230"/>
              <a:gd name="connsiteX6" fmla="*/ 3430345 w 7818771"/>
              <a:gd name="connsiteY6" fmla="*/ 4945230 h 4945230"/>
              <a:gd name="connsiteX7" fmla="*/ 3287239 w 7818771"/>
              <a:gd name="connsiteY7" fmla="*/ 4802124 h 4945230"/>
              <a:gd name="connsiteX8" fmla="*/ 3285320 w 7818771"/>
              <a:gd name="connsiteY8" fmla="*/ 2568580 h 4945230"/>
              <a:gd name="connsiteX9" fmla="*/ 0 w 7818771"/>
              <a:gd name="connsiteY9" fmla="*/ 1537108 h 4945230"/>
              <a:gd name="connsiteX10" fmla="*/ 3269788 w 7818771"/>
              <a:gd name="connsiteY10" fmla="*/ 1922815 h 4945230"/>
              <a:gd name="connsiteX11" fmla="*/ 3287239 w 7818771"/>
              <a:gd name="connsiteY11" fmla="*/ 143106 h 4945230"/>
              <a:gd name="connsiteX0" fmla="*/ 6980460 w 11511992"/>
              <a:gd name="connsiteY0" fmla="*/ 143106 h 4945230"/>
              <a:gd name="connsiteX1" fmla="*/ 7123566 w 11511992"/>
              <a:gd name="connsiteY1" fmla="*/ 0 h 4945230"/>
              <a:gd name="connsiteX2" fmla="*/ 11368886 w 11511992"/>
              <a:gd name="connsiteY2" fmla="*/ 0 h 4945230"/>
              <a:gd name="connsiteX3" fmla="*/ 11511992 w 11511992"/>
              <a:gd name="connsiteY3" fmla="*/ 143106 h 4945230"/>
              <a:gd name="connsiteX4" fmla="*/ 11511992 w 11511992"/>
              <a:gd name="connsiteY4" fmla="*/ 4802124 h 4945230"/>
              <a:gd name="connsiteX5" fmla="*/ 11368886 w 11511992"/>
              <a:gd name="connsiteY5" fmla="*/ 4945230 h 4945230"/>
              <a:gd name="connsiteX6" fmla="*/ 7123566 w 11511992"/>
              <a:gd name="connsiteY6" fmla="*/ 4945230 h 4945230"/>
              <a:gd name="connsiteX7" fmla="*/ 6980460 w 11511992"/>
              <a:gd name="connsiteY7" fmla="*/ 4802124 h 4945230"/>
              <a:gd name="connsiteX8" fmla="*/ 6978541 w 11511992"/>
              <a:gd name="connsiteY8" fmla="*/ 2568580 h 4945230"/>
              <a:gd name="connsiteX9" fmla="*/ 0 w 11511992"/>
              <a:gd name="connsiteY9" fmla="*/ 1993897 h 4945230"/>
              <a:gd name="connsiteX10" fmla="*/ 6963009 w 11511992"/>
              <a:gd name="connsiteY10" fmla="*/ 1922815 h 4945230"/>
              <a:gd name="connsiteX11" fmla="*/ 6980460 w 11511992"/>
              <a:gd name="connsiteY11" fmla="*/ 143106 h 4945230"/>
              <a:gd name="connsiteX0" fmla="*/ 6229300 w 10760832"/>
              <a:gd name="connsiteY0" fmla="*/ 143106 h 4945230"/>
              <a:gd name="connsiteX1" fmla="*/ 6372406 w 10760832"/>
              <a:gd name="connsiteY1" fmla="*/ 0 h 4945230"/>
              <a:gd name="connsiteX2" fmla="*/ 10617726 w 10760832"/>
              <a:gd name="connsiteY2" fmla="*/ 0 h 4945230"/>
              <a:gd name="connsiteX3" fmla="*/ 10760832 w 10760832"/>
              <a:gd name="connsiteY3" fmla="*/ 143106 h 4945230"/>
              <a:gd name="connsiteX4" fmla="*/ 10760832 w 10760832"/>
              <a:gd name="connsiteY4" fmla="*/ 4802124 h 4945230"/>
              <a:gd name="connsiteX5" fmla="*/ 10617726 w 10760832"/>
              <a:gd name="connsiteY5" fmla="*/ 4945230 h 4945230"/>
              <a:gd name="connsiteX6" fmla="*/ 6372406 w 10760832"/>
              <a:gd name="connsiteY6" fmla="*/ 4945230 h 4945230"/>
              <a:gd name="connsiteX7" fmla="*/ 6229300 w 10760832"/>
              <a:gd name="connsiteY7" fmla="*/ 4802124 h 4945230"/>
              <a:gd name="connsiteX8" fmla="*/ 6227381 w 10760832"/>
              <a:gd name="connsiteY8" fmla="*/ 2568580 h 4945230"/>
              <a:gd name="connsiteX9" fmla="*/ 2 w 10760832"/>
              <a:gd name="connsiteY9" fmla="*/ 3344402 h 4945230"/>
              <a:gd name="connsiteX10" fmla="*/ 6211849 w 10760832"/>
              <a:gd name="connsiteY10" fmla="*/ 1922815 h 4945230"/>
              <a:gd name="connsiteX11" fmla="*/ 6229300 w 10760832"/>
              <a:gd name="connsiteY11" fmla="*/ 143106 h 4945230"/>
              <a:gd name="connsiteX0" fmla="*/ 3105536 w 7637068"/>
              <a:gd name="connsiteY0" fmla="*/ 143106 h 4945230"/>
              <a:gd name="connsiteX1" fmla="*/ 3248642 w 7637068"/>
              <a:gd name="connsiteY1" fmla="*/ 0 h 4945230"/>
              <a:gd name="connsiteX2" fmla="*/ 7493962 w 7637068"/>
              <a:gd name="connsiteY2" fmla="*/ 0 h 4945230"/>
              <a:gd name="connsiteX3" fmla="*/ 7637068 w 7637068"/>
              <a:gd name="connsiteY3" fmla="*/ 143106 h 4945230"/>
              <a:gd name="connsiteX4" fmla="*/ 7637068 w 7637068"/>
              <a:gd name="connsiteY4" fmla="*/ 4802124 h 4945230"/>
              <a:gd name="connsiteX5" fmla="*/ 7493962 w 7637068"/>
              <a:gd name="connsiteY5" fmla="*/ 4945230 h 4945230"/>
              <a:gd name="connsiteX6" fmla="*/ 3248642 w 7637068"/>
              <a:gd name="connsiteY6" fmla="*/ 4945230 h 4945230"/>
              <a:gd name="connsiteX7" fmla="*/ 3105536 w 7637068"/>
              <a:gd name="connsiteY7" fmla="*/ 4802124 h 4945230"/>
              <a:gd name="connsiteX8" fmla="*/ 3103617 w 7637068"/>
              <a:gd name="connsiteY8" fmla="*/ 2568580 h 4945230"/>
              <a:gd name="connsiteX9" fmla="*/ 0 w 7637068"/>
              <a:gd name="connsiteY9" fmla="*/ 3363332 h 4945230"/>
              <a:gd name="connsiteX10" fmla="*/ 3088085 w 7637068"/>
              <a:gd name="connsiteY10" fmla="*/ 1922815 h 4945230"/>
              <a:gd name="connsiteX11" fmla="*/ 3105536 w 7637068"/>
              <a:gd name="connsiteY11" fmla="*/ 143106 h 4945230"/>
              <a:gd name="connsiteX0" fmla="*/ 3105536 w 7637068"/>
              <a:gd name="connsiteY0" fmla="*/ 143106 h 4945230"/>
              <a:gd name="connsiteX1" fmla="*/ 3248642 w 7637068"/>
              <a:gd name="connsiteY1" fmla="*/ 0 h 4945230"/>
              <a:gd name="connsiteX2" fmla="*/ 7493962 w 7637068"/>
              <a:gd name="connsiteY2" fmla="*/ 0 h 4945230"/>
              <a:gd name="connsiteX3" fmla="*/ 7637068 w 7637068"/>
              <a:gd name="connsiteY3" fmla="*/ 143106 h 4945230"/>
              <a:gd name="connsiteX4" fmla="*/ 7637068 w 7637068"/>
              <a:gd name="connsiteY4" fmla="*/ 4802124 h 4945230"/>
              <a:gd name="connsiteX5" fmla="*/ 7493962 w 7637068"/>
              <a:gd name="connsiteY5" fmla="*/ 4945230 h 4945230"/>
              <a:gd name="connsiteX6" fmla="*/ 3248642 w 7637068"/>
              <a:gd name="connsiteY6" fmla="*/ 4945230 h 4945230"/>
              <a:gd name="connsiteX7" fmla="*/ 3105536 w 7637068"/>
              <a:gd name="connsiteY7" fmla="*/ 4802124 h 4945230"/>
              <a:gd name="connsiteX8" fmla="*/ 3103617 w 7637068"/>
              <a:gd name="connsiteY8" fmla="*/ 2568580 h 4945230"/>
              <a:gd name="connsiteX9" fmla="*/ 0 w 7637068"/>
              <a:gd name="connsiteY9" fmla="*/ 3363332 h 4945230"/>
              <a:gd name="connsiteX10" fmla="*/ 3088085 w 7637068"/>
              <a:gd name="connsiteY10" fmla="*/ 1922815 h 4945230"/>
              <a:gd name="connsiteX11" fmla="*/ 3105536 w 7637068"/>
              <a:gd name="connsiteY11" fmla="*/ 143106 h 4945230"/>
              <a:gd name="connsiteX0" fmla="*/ 3105536 w 7637068"/>
              <a:gd name="connsiteY0" fmla="*/ 143106 h 4945230"/>
              <a:gd name="connsiteX1" fmla="*/ 3248642 w 7637068"/>
              <a:gd name="connsiteY1" fmla="*/ 0 h 4945230"/>
              <a:gd name="connsiteX2" fmla="*/ 7493962 w 7637068"/>
              <a:gd name="connsiteY2" fmla="*/ 0 h 4945230"/>
              <a:gd name="connsiteX3" fmla="*/ 7637068 w 7637068"/>
              <a:gd name="connsiteY3" fmla="*/ 143106 h 4945230"/>
              <a:gd name="connsiteX4" fmla="*/ 7637068 w 7637068"/>
              <a:gd name="connsiteY4" fmla="*/ 4802124 h 4945230"/>
              <a:gd name="connsiteX5" fmla="*/ 7493962 w 7637068"/>
              <a:gd name="connsiteY5" fmla="*/ 4945230 h 4945230"/>
              <a:gd name="connsiteX6" fmla="*/ 3248642 w 7637068"/>
              <a:gd name="connsiteY6" fmla="*/ 4945230 h 4945230"/>
              <a:gd name="connsiteX7" fmla="*/ 3105536 w 7637068"/>
              <a:gd name="connsiteY7" fmla="*/ 4802124 h 4945230"/>
              <a:gd name="connsiteX8" fmla="*/ 3103617 w 7637068"/>
              <a:gd name="connsiteY8" fmla="*/ 2568580 h 4945230"/>
              <a:gd name="connsiteX9" fmla="*/ 0 w 7637068"/>
              <a:gd name="connsiteY9" fmla="*/ 3363332 h 4945230"/>
              <a:gd name="connsiteX10" fmla="*/ 3088085 w 7637068"/>
              <a:gd name="connsiteY10" fmla="*/ 1922815 h 4945230"/>
              <a:gd name="connsiteX11" fmla="*/ 3105536 w 7637068"/>
              <a:gd name="connsiteY11" fmla="*/ 143106 h 4945230"/>
              <a:gd name="connsiteX0" fmla="*/ 3105536 w 7637068"/>
              <a:gd name="connsiteY0" fmla="*/ 143106 h 4945230"/>
              <a:gd name="connsiteX1" fmla="*/ 3248642 w 7637068"/>
              <a:gd name="connsiteY1" fmla="*/ 0 h 4945230"/>
              <a:gd name="connsiteX2" fmla="*/ 7493962 w 7637068"/>
              <a:gd name="connsiteY2" fmla="*/ 0 h 4945230"/>
              <a:gd name="connsiteX3" fmla="*/ 7637068 w 7637068"/>
              <a:gd name="connsiteY3" fmla="*/ 143106 h 4945230"/>
              <a:gd name="connsiteX4" fmla="*/ 7637068 w 7637068"/>
              <a:gd name="connsiteY4" fmla="*/ 4802124 h 4945230"/>
              <a:gd name="connsiteX5" fmla="*/ 7493962 w 7637068"/>
              <a:gd name="connsiteY5" fmla="*/ 4945230 h 4945230"/>
              <a:gd name="connsiteX6" fmla="*/ 3248642 w 7637068"/>
              <a:gd name="connsiteY6" fmla="*/ 4945230 h 4945230"/>
              <a:gd name="connsiteX7" fmla="*/ 3105536 w 7637068"/>
              <a:gd name="connsiteY7" fmla="*/ 4802124 h 4945230"/>
              <a:gd name="connsiteX8" fmla="*/ 3103617 w 7637068"/>
              <a:gd name="connsiteY8" fmla="*/ 2568580 h 4945230"/>
              <a:gd name="connsiteX9" fmla="*/ 0 w 7637068"/>
              <a:gd name="connsiteY9" fmla="*/ 3363332 h 4945230"/>
              <a:gd name="connsiteX10" fmla="*/ 3088085 w 7637068"/>
              <a:gd name="connsiteY10" fmla="*/ 1922815 h 4945230"/>
              <a:gd name="connsiteX11" fmla="*/ 3105536 w 7637068"/>
              <a:gd name="connsiteY11" fmla="*/ 143106 h 4945230"/>
              <a:gd name="connsiteX0" fmla="*/ 3105536 w 7637068"/>
              <a:gd name="connsiteY0" fmla="*/ 143106 h 4945230"/>
              <a:gd name="connsiteX1" fmla="*/ 3248642 w 7637068"/>
              <a:gd name="connsiteY1" fmla="*/ 0 h 4945230"/>
              <a:gd name="connsiteX2" fmla="*/ 7493962 w 7637068"/>
              <a:gd name="connsiteY2" fmla="*/ 0 h 4945230"/>
              <a:gd name="connsiteX3" fmla="*/ 7637068 w 7637068"/>
              <a:gd name="connsiteY3" fmla="*/ 143106 h 4945230"/>
              <a:gd name="connsiteX4" fmla="*/ 7637068 w 7637068"/>
              <a:gd name="connsiteY4" fmla="*/ 4802124 h 4945230"/>
              <a:gd name="connsiteX5" fmla="*/ 7493962 w 7637068"/>
              <a:gd name="connsiteY5" fmla="*/ 4945230 h 4945230"/>
              <a:gd name="connsiteX6" fmla="*/ 3248642 w 7637068"/>
              <a:gd name="connsiteY6" fmla="*/ 4945230 h 4945230"/>
              <a:gd name="connsiteX7" fmla="*/ 3105536 w 7637068"/>
              <a:gd name="connsiteY7" fmla="*/ 4802124 h 4945230"/>
              <a:gd name="connsiteX8" fmla="*/ 3103617 w 7637068"/>
              <a:gd name="connsiteY8" fmla="*/ 2568580 h 4945230"/>
              <a:gd name="connsiteX9" fmla="*/ 0 w 7637068"/>
              <a:gd name="connsiteY9" fmla="*/ 3363332 h 4945230"/>
              <a:gd name="connsiteX10" fmla="*/ 3088085 w 7637068"/>
              <a:gd name="connsiteY10" fmla="*/ 1922815 h 4945230"/>
              <a:gd name="connsiteX11" fmla="*/ 3105536 w 7637068"/>
              <a:gd name="connsiteY11" fmla="*/ 143106 h 4945230"/>
              <a:gd name="connsiteX0" fmla="*/ 3105536 w 7637068"/>
              <a:gd name="connsiteY0" fmla="*/ 143106 h 4945230"/>
              <a:gd name="connsiteX1" fmla="*/ 3248642 w 7637068"/>
              <a:gd name="connsiteY1" fmla="*/ 0 h 4945230"/>
              <a:gd name="connsiteX2" fmla="*/ 7493962 w 7637068"/>
              <a:gd name="connsiteY2" fmla="*/ 0 h 4945230"/>
              <a:gd name="connsiteX3" fmla="*/ 7637068 w 7637068"/>
              <a:gd name="connsiteY3" fmla="*/ 143106 h 4945230"/>
              <a:gd name="connsiteX4" fmla="*/ 7637068 w 7637068"/>
              <a:gd name="connsiteY4" fmla="*/ 4802124 h 4945230"/>
              <a:gd name="connsiteX5" fmla="*/ 7493962 w 7637068"/>
              <a:gd name="connsiteY5" fmla="*/ 4945230 h 4945230"/>
              <a:gd name="connsiteX6" fmla="*/ 3248642 w 7637068"/>
              <a:gd name="connsiteY6" fmla="*/ 4945230 h 4945230"/>
              <a:gd name="connsiteX7" fmla="*/ 3105536 w 7637068"/>
              <a:gd name="connsiteY7" fmla="*/ 4802124 h 4945230"/>
              <a:gd name="connsiteX8" fmla="*/ 3103617 w 7637068"/>
              <a:gd name="connsiteY8" fmla="*/ 2568580 h 4945230"/>
              <a:gd name="connsiteX9" fmla="*/ 0 w 7637068"/>
              <a:gd name="connsiteY9" fmla="*/ 3363332 h 4945230"/>
              <a:gd name="connsiteX10" fmla="*/ 3088085 w 7637068"/>
              <a:gd name="connsiteY10" fmla="*/ 1922815 h 4945230"/>
              <a:gd name="connsiteX11" fmla="*/ 3105536 w 7637068"/>
              <a:gd name="connsiteY11" fmla="*/ 143106 h 4945230"/>
              <a:gd name="connsiteX0" fmla="*/ 3105536 w 7637068"/>
              <a:gd name="connsiteY0" fmla="*/ 143106 h 4945230"/>
              <a:gd name="connsiteX1" fmla="*/ 3248642 w 7637068"/>
              <a:gd name="connsiteY1" fmla="*/ 0 h 4945230"/>
              <a:gd name="connsiteX2" fmla="*/ 7493962 w 7637068"/>
              <a:gd name="connsiteY2" fmla="*/ 0 h 4945230"/>
              <a:gd name="connsiteX3" fmla="*/ 7637068 w 7637068"/>
              <a:gd name="connsiteY3" fmla="*/ 143106 h 4945230"/>
              <a:gd name="connsiteX4" fmla="*/ 7637068 w 7637068"/>
              <a:gd name="connsiteY4" fmla="*/ 4802124 h 4945230"/>
              <a:gd name="connsiteX5" fmla="*/ 7493962 w 7637068"/>
              <a:gd name="connsiteY5" fmla="*/ 4945230 h 4945230"/>
              <a:gd name="connsiteX6" fmla="*/ 3248642 w 7637068"/>
              <a:gd name="connsiteY6" fmla="*/ 4945230 h 4945230"/>
              <a:gd name="connsiteX7" fmla="*/ 3105536 w 7637068"/>
              <a:gd name="connsiteY7" fmla="*/ 4802124 h 4945230"/>
              <a:gd name="connsiteX8" fmla="*/ 3103617 w 7637068"/>
              <a:gd name="connsiteY8" fmla="*/ 2568580 h 4945230"/>
              <a:gd name="connsiteX9" fmla="*/ 0 w 7637068"/>
              <a:gd name="connsiteY9" fmla="*/ 3363332 h 4945230"/>
              <a:gd name="connsiteX10" fmla="*/ 3088085 w 7637068"/>
              <a:gd name="connsiteY10" fmla="*/ 1922815 h 4945230"/>
              <a:gd name="connsiteX11" fmla="*/ 3105536 w 7637068"/>
              <a:gd name="connsiteY11" fmla="*/ 143106 h 49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37068" h="4945230">
                <a:moveTo>
                  <a:pt x="3105536" y="143106"/>
                </a:moveTo>
                <a:cubicBezTo>
                  <a:pt x="3105536" y="64071"/>
                  <a:pt x="3169607" y="0"/>
                  <a:pt x="3248642" y="0"/>
                </a:cubicBezTo>
                <a:lnTo>
                  <a:pt x="7493962" y="0"/>
                </a:lnTo>
                <a:cubicBezTo>
                  <a:pt x="7572997" y="0"/>
                  <a:pt x="7637068" y="64071"/>
                  <a:pt x="7637068" y="143106"/>
                </a:cubicBezTo>
                <a:lnTo>
                  <a:pt x="7637068" y="4802124"/>
                </a:lnTo>
                <a:cubicBezTo>
                  <a:pt x="7637068" y="4881159"/>
                  <a:pt x="7572997" y="4945230"/>
                  <a:pt x="7493962" y="4945230"/>
                </a:cubicBezTo>
                <a:lnTo>
                  <a:pt x="3248642" y="4945230"/>
                </a:lnTo>
                <a:cubicBezTo>
                  <a:pt x="3169607" y="4945230"/>
                  <a:pt x="3105536" y="4881159"/>
                  <a:pt x="3105536" y="4802124"/>
                </a:cubicBezTo>
                <a:cubicBezTo>
                  <a:pt x="3078776" y="4429287"/>
                  <a:pt x="3102688" y="3019666"/>
                  <a:pt x="3103617" y="2568580"/>
                </a:cubicBezTo>
                <a:lnTo>
                  <a:pt x="0" y="3363332"/>
                </a:lnTo>
                <a:lnTo>
                  <a:pt x="3088085" y="1922815"/>
                </a:lnTo>
                <a:cubicBezTo>
                  <a:pt x="3102688" y="1318147"/>
                  <a:pt x="3094308" y="1022076"/>
                  <a:pt x="3105536" y="1431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39642" y="3140688"/>
            <a:ext cx="3415761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Presencia histórica</a:t>
            </a:r>
            <a:endParaRPr lang="en-US" sz="28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910573" y="3740333"/>
            <a:ext cx="293181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Monarquía (753 – 509 AC)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10573" y="4265313"/>
            <a:ext cx="293181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República (509 – 27 AC)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10573" y="4790294"/>
            <a:ext cx="293181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Imperio (27 AC – 476 DC)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rot="16200000">
            <a:off x="2362246" y="3759179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rot="16200000">
            <a:off x="2362246" y="4284159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rot="16200000">
            <a:off x="2362246" y="4809140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4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Voluso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Voleso (o Voluso)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(Legendario fundador de la gente)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Voleso Valerio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499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Manio Valerio Máximo </a:t>
            </a:r>
          </a:p>
          <a:p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Valeria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AC, Fortuna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Muliebris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Máximo Lac.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Valerio Lactuca Máximo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Val. Lactucino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Maximo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69" y="5321277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3876642"/>
            <a:ext cx="3545595" cy="2130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Llega a Roma con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Tacio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Muere en la batalla del lago Regilo.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sacerdotisa de esa institución.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en la reconquista del Capitolio.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398 AC, enviados a Delfos dijeron que Veyes no caería mientras no se vaciara el lago Albino.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370249" y="291962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24" y="375838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71" y="22482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4" name="5-Point Star 23"/>
          <p:cNvSpPr/>
          <p:nvPr/>
        </p:nvSpPr>
        <p:spPr>
          <a:xfrm>
            <a:off x="3207836" y="45215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6" y="149624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4" name="Rectangle 33"/>
          <p:cNvSpPr/>
          <p:nvPr/>
        </p:nvSpPr>
        <p:spPr>
          <a:xfrm>
            <a:off x="0" y="-3905"/>
            <a:ext cx="12192000" cy="6861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222357" y="118198"/>
            <a:ext cx="4614656" cy="1226731"/>
          </a:xfrm>
          <a:prstGeom prst="roundRect">
            <a:avLst>
              <a:gd name="adj" fmla="val 4013"/>
            </a:avLst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5" name="Rounded Rectangle 7"/>
          <p:cNvSpPr/>
          <p:nvPr/>
        </p:nvSpPr>
        <p:spPr>
          <a:xfrm rot="5400000">
            <a:off x="7307286" y="528710"/>
            <a:ext cx="2576906" cy="3732550"/>
          </a:xfrm>
          <a:custGeom>
            <a:avLst/>
            <a:gdLst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0 w 4531532"/>
              <a:gd name="connsiteY8" fmla="*/ 143106 h 4945230"/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5576 w 4531532"/>
              <a:gd name="connsiteY8" fmla="*/ 2095608 h 4945230"/>
              <a:gd name="connsiteX9" fmla="*/ 0 w 4531532"/>
              <a:gd name="connsiteY9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418 w 4550950"/>
              <a:gd name="connsiteY10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65 w 4550950"/>
              <a:gd name="connsiteY10" fmla="*/ 1713376 h 4945230"/>
              <a:gd name="connsiteX11" fmla="*/ 19418 w 4550950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3287239 w 7818771"/>
              <a:gd name="connsiteY0" fmla="*/ 143106 h 4945230"/>
              <a:gd name="connsiteX1" fmla="*/ 3430345 w 7818771"/>
              <a:gd name="connsiteY1" fmla="*/ 0 h 4945230"/>
              <a:gd name="connsiteX2" fmla="*/ 7675665 w 7818771"/>
              <a:gd name="connsiteY2" fmla="*/ 0 h 4945230"/>
              <a:gd name="connsiteX3" fmla="*/ 7818771 w 7818771"/>
              <a:gd name="connsiteY3" fmla="*/ 143106 h 4945230"/>
              <a:gd name="connsiteX4" fmla="*/ 7818771 w 7818771"/>
              <a:gd name="connsiteY4" fmla="*/ 4802124 h 4945230"/>
              <a:gd name="connsiteX5" fmla="*/ 7675665 w 7818771"/>
              <a:gd name="connsiteY5" fmla="*/ 4945230 h 4945230"/>
              <a:gd name="connsiteX6" fmla="*/ 3430345 w 7818771"/>
              <a:gd name="connsiteY6" fmla="*/ 4945230 h 4945230"/>
              <a:gd name="connsiteX7" fmla="*/ 3287239 w 7818771"/>
              <a:gd name="connsiteY7" fmla="*/ 4802124 h 4945230"/>
              <a:gd name="connsiteX8" fmla="*/ 3285320 w 7818771"/>
              <a:gd name="connsiteY8" fmla="*/ 2568580 h 4945230"/>
              <a:gd name="connsiteX9" fmla="*/ 0 w 7818771"/>
              <a:gd name="connsiteY9" fmla="*/ 1537108 h 4945230"/>
              <a:gd name="connsiteX10" fmla="*/ 3269788 w 7818771"/>
              <a:gd name="connsiteY10" fmla="*/ 1922815 h 4945230"/>
              <a:gd name="connsiteX11" fmla="*/ 3287239 w 7818771"/>
              <a:gd name="connsiteY11" fmla="*/ 143106 h 4945230"/>
              <a:gd name="connsiteX0" fmla="*/ 6980460 w 11511992"/>
              <a:gd name="connsiteY0" fmla="*/ 143106 h 4945230"/>
              <a:gd name="connsiteX1" fmla="*/ 7123566 w 11511992"/>
              <a:gd name="connsiteY1" fmla="*/ 0 h 4945230"/>
              <a:gd name="connsiteX2" fmla="*/ 11368886 w 11511992"/>
              <a:gd name="connsiteY2" fmla="*/ 0 h 4945230"/>
              <a:gd name="connsiteX3" fmla="*/ 11511992 w 11511992"/>
              <a:gd name="connsiteY3" fmla="*/ 143106 h 4945230"/>
              <a:gd name="connsiteX4" fmla="*/ 11511992 w 11511992"/>
              <a:gd name="connsiteY4" fmla="*/ 4802124 h 4945230"/>
              <a:gd name="connsiteX5" fmla="*/ 11368886 w 11511992"/>
              <a:gd name="connsiteY5" fmla="*/ 4945230 h 4945230"/>
              <a:gd name="connsiteX6" fmla="*/ 7123566 w 11511992"/>
              <a:gd name="connsiteY6" fmla="*/ 4945230 h 4945230"/>
              <a:gd name="connsiteX7" fmla="*/ 6980460 w 11511992"/>
              <a:gd name="connsiteY7" fmla="*/ 4802124 h 4945230"/>
              <a:gd name="connsiteX8" fmla="*/ 6978541 w 11511992"/>
              <a:gd name="connsiteY8" fmla="*/ 2568580 h 4945230"/>
              <a:gd name="connsiteX9" fmla="*/ 0 w 11511992"/>
              <a:gd name="connsiteY9" fmla="*/ 1993897 h 4945230"/>
              <a:gd name="connsiteX10" fmla="*/ 6963009 w 11511992"/>
              <a:gd name="connsiteY10" fmla="*/ 1922815 h 4945230"/>
              <a:gd name="connsiteX11" fmla="*/ 6980460 w 11511992"/>
              <a:gd name="connsiteY11" fmla="*/ 143106 h 4945230"/>
              <a:gd name="connsiteX0" fmla="*/ 6229300 w 10760832"/>
              <a:gd name="connsiteY0" fmla="*/ 143106 h 4945230"/>
              <a:gd name="connsiteX1" fmla="*/ 6372406 w 10760832"/>
              <a:gd name="connsiteY1" fmla="*/ 0 h 4945230"/>
              <a:gd name="connsiteX2" fmla="*/ 10617726 w 10760832"/>
              <a:gd name="connsiteY2" fmla="*/ 0 h 4945230"/>
              <a:gd name="connsiteX3" fmla="*/ 10760832 w 10760832"/>
              <a:gd name="connsiteY3" fmla="*/ 143106 h 4945230"/>
              <a:gd name="connsiteX4" fmla="*/ 10760832 w 10760832"/>
              <a:gd name="connsiteY4" fmla="*/ 4802124 h 4945230"/>
              <a:gd name="connsiteX5" fmla="*/ 10617726 w 10760832"/>
              <a:gd name="connsiteY5" fmla="*/ 4945230 h 4945230"/>
              <a:gd name="connsiteX6" fmla="*/ 6372406 w 10760832"/>
              <a:gd name="connsiteY6" fmla="*/ 4945230 h 4945230"/>
              <a:gd name="connsiteX7" fmla="*/ 6229300 w 10760832"/>
              <a:gd name="connsiteY7" fmla="*/ 4802124 h 4945230"/>
              <a:gd name="connsiteX8" fmla="*/ 6227381 w 10760832"/>
              <a:gd name="connsiteY8" fmla="*/ 2568580 h 4945230"/>
              <a:gd name="connsiteX9" fmla="*/ 2 w 10760832"/>
              <a:gd name="connsiteY9" fmla="*/ 3344402 h 4945230"/>
              <a:gd name="connsiteX10" fmla="*/ 6211849 w 10760832"/>
              <a:gd name="connsiteY10" fmla="*/ 1922815 h 4945230"/>
              <a:gd name="connsiteX11" fmla="*/ 6229300 w 10760832"/>
              <a:gd name="connsiteY11" fmla="*/ 143106 h 49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60832" h="4945230">
                <a:moveTo>
                  <a:pt x="6229300" y="143106"/>
                </a:moveTo>
                <a:cubicBezTo>
                  <a:pt x="6229300" y="64071"/>
                  <a:pt x="6293371" y="0"/>
                  <a:pt x="6372406" y="0"/>
                </a:cubicBezTo>
                <a:lnTo>
                  <a:pt x="10617726" y="0"/>
                </a:lnTo>
                <a:cubicBezTo>
                  <a:pt x="10696761" y="0"/>
                  <a:pt x="10760832" y="64071"/>
                  <a:pt x="10760832" y="143106"/>
                </a:cubicBezTo>
                <a:lnTo>
                  <a:pt x="10760832" y="4802124"/>
                </a:lnTo>
                <a:cubicBezTo>
                  <a:pt x="10760832" y="4881159"/>
                  <a:pt x="10696761" y="4945230"/>
                  <a:pt x="10617726" y="4945230"/>
                </a:cubicBezTo>
                <a:lnTo>
                  <a:pt x="6372406" y="4945230"/>
                </a:lnTo>
                <a:cubicBezTo>
                  <a:pt x="6293371" y="4945230"/>
                  <a:pt x="6229300" y="4881159"/>
                  <a:pt x="6229300" y="4802124"/>
                </a:cubicBezTo>
                <a:cubicBezTo>
                  <a:pt x="6202540" y="4429287"/>
                  <a:pt x="6226452" y="3019666"/>
                  <a:pt x="6227381" y="2568580"/>
                </a:cubicBezTo>
                <a:lnTo>
                  <a:pt x="2" y="3344402"/>
                </a:lnTo>
                <a:lnTo>
                  <a:pt x="6211849" y="1922815"/>
                </a:lnTo>
                <a:cubicBezTo>
                  <a:pt x="6226452" y="1318147"/>
                  <a:pt x="6218072" y="1022076"/>
                  <a:pt x="6229300" y="1431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29465" y="2895355"/>
            <a:ext cx="3732550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Nombre </a:t>
            </a:r>
            <a:r>
              <a:rPr lang="en-US" sz="2800" b="1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y página</a:t>
            </a:r>
            <a:endParaRPr lang="en-US" sz="28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effectLst>
                  <a:glow rad="63500">
                    <a:schemeClr val="tx1">
                      <a:alpha val="25000"/>
                    </a:schemeClr>
                  </a:glow>
                </a:effectLst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effectLst>
                <a:glow rad="63500">
                  <a:schemeClr val="tx1">
                    <a:alpha val="25000"/>
                  </a:schemeClr>
                </a:glow>
              </a:effectLst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1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Voluso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Voleso (o Voluso)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(Legendario fundador de la gente)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Voleso Valerio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499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Manio Valerio Máximo </a:t>
            </a:r>
          </a:p>
          <a:p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Valeria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AC, Fortuna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Muliebris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Máximo Lac.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Valerio Lactuca Máximo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Val. Lactucino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Maximo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89200" y="3876642"/>
            <a:ext cx="3545595" cy="2130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Llega a Roma con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Tacio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Muere en la batalla del lago Regilo.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sacerdotisa de esa institución.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en la reconquista del Capitolio.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398 AC, enviados a Delfos dijeron que Veyes no caería mientras no se vaciara el lago Albino.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370249" y="291962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6" y="149624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69" y="5321277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24" y="375838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71" y="22482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3207836" y="45215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905"/>
            <a:ext cx="12192000" cy="6861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669948" y="73228"/>
            <a:ext cx="2369324" cy="1614864"/>
          </a:xfrm>
          <a:prstGeom prst="roundRect">
            <a:avLst>
              <a:gd name="adj" fmla="val 4013"/>
            </a:avLst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2" name="Rounded Rectangle 7"/>
          <p:cNvSpPr/>
          <p:nvPr/>
        </p:nvSpPr>
        <p:spPr>
          <a:xfrm rot="5400000">
            <a:off x="8417497" y="1074195"/>
            <a:ext cx="2756787" cy="3732550"/>
          </a:xfrm>
          <a:custGeom>
            <a:avLst/>
            <a:gdLst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0 w 4531532"/>
              <a:gd name="connsiteY8" fmla="*/ 143106 h 4945230"/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5576 w 4531532"/>
              <a:gd name="connsiteY8" fmla="*/ 2095608 h 4945230"/>
              <a:gd name="connsiteX9" fmla="*/ 0 w 4531532"/>
              <a:gd name="connsiteY9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418 w 4550950"/>
              <a:gd name="connsiteY10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65 w 4550950"/>
              <a:gd name="connsiteY10" fmla="*/ 1713376 h 4945230"/>
              <a:gd name="connsiteX11" fmla="*/ 19418 w 4550950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3287239 w 7818771"/>
              <a:gd name="connsiteY0" fmla="*/ 143106 h 4945230"/>
              <a:gd name="connsiteX1" fmla="*/ 3430345 w 7818771"/>
              <a:gd name="connsiteY1" fmla="*/ 0 h 4945230"/>
              <a:gd name="connsiteX2" fmla="*/ 7675665 w 7818771"/>
              <a:gd name="connsiteY2" fmla="*/ 0 h 4945230"/>
              <a:gd name="connsiteX3" fmla="*/ 7818771 w 7818771"/>
              <a:gd name="connsiteY3" fmla="*/ 143106 h 4945230"/>
              <a:gd name="connsiteX4" fmla="*/ 7818771 w 7818771"/>
              <a:gd name="connsiteY4" fmla="*/ 4802124 h 4945230"/>
              <a:gd name="connsiteX5" fmla="*/ 7675665 w 7818771"/>
              <a:gd name="connsiteY5" fmla="*/ 4945230 h 4945230"/>
              <a:gd name="connsiteX6" fmla="*/ 3430345 w 7818771"/>
              <a:gd name="connsiteY6" fmla="*/ 4945230 h 4945230"/>
              <a:gd name="connsiteX7" fmla="*/ 3287239 w 7818771"/>
              <a:gd name="connsiteY7" fmla="*/ 4802124 h 4945230"/>
              <a:gd name="connsiteX8" fmla="*/ 3285320 w 7818771"/>
              <a:gd name="connsiteY8" fmla="*/ 2568580 h 4945230"/>
              <a:gd name="connsiteX9" fmla="*/ 0 w 7818771"/>
              <a:gd name="connsiteY9" fmla="*/ 1537108 h 4945230"/>
              <a:gd name="connsiteX10" fmla="*/ 3269788 w 7818771"/>
              <a:gd name="connsiteY10" fmla="*/ 1922815 h 4945230"/>
              <a:gd name="connsiteX11" fmla="*/ 3287239 w 7818771"/>
              <a:gd name="connsiteY11" fmla="*/ 143106 h 4945230"/>
              <a:gd name="connsiteX0" fmla="*/ 6980460 w 11511992"/>
              <a:gd name="connsiteY0" fmla="*/ 143106 h 4945230"/>
              <a:gd name="connsiteX1" fmla="*/ 7123566 w 11511992"/>
              <a:gd name="connsiteY1" fmla="*/ 0 h 4945230"/>
              <a:gd name="connsiteX2" fmla="*/ 11368886 w 11511992"/>
              <a:gd name="connsiteY2" fmla="*/ 0 h 4945230"/>
              <a:gd name="connsiteX3" fmla="*/ 11511992 w 11511992"/>
              <a:gd name="connsiteY3" fmla="*/ 143106 h 4945230"/>
              <a:gd name="connsiteX4" fmla="*/ 11511992 w 11511992"/>
              <a:gd name="connsiteY4" fmla="*/ 4802124 h 4945230"/>
              <a:gd name="connsiteX5" fmla="*/ 11368886 w 11511992"/>
              <a:gd name="connsiteY5" fmla="*/ 4945230 h 4945230"/>
              <a:gd name="connsiteX6" fmla="*/ 7123566 w 11511992"/>
              <a:gd name="connsiteY6" fmla="*/ 4945230 h 4945230"/>
              <a:gd name="connsiteX7" fmla="*/ 6980460 w 11511992"/>
              <a:gd name="connsiteY7" fmla="*/ 4802124 h 4945230"/>
              <a:gd name="connsiteX8" fmla="*/ 6978541 w 11511992"/>
              <a:gd name="connsiteY8" fmla="*/ 2568580 h 4945230"/>
              <a:gd name="connsiteX9" fmla="*/ 0 w 11511992"/>
              <a:gd name="connsiteY9" fmla="*/ 1993897 h 4945230"/>
              <a:gd name="connsiteX10" fmla="*/ 6963009 w 11511992"/>
              <a:gd name="connsiteY10" fmla="*/ 1922815 h 4945230"/>
              <a:gd name="connsiteX11" fmla="*/ 6980460 w 11511992"/>
              <a:gd name="connsiteY11" fmla="*/ 143106 h 49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1992" h="4945230">
                <a:moveTo>
                  <a:pt x="6980460" y="143106"/>
                </a:moveTo>
                <a:cubicBezTo>
                  <a:pt x="6980460" y="64071"/>
                  <a:pt x="7044531" y="0"/>
                  <a:pt x="7123566" y="0"/>
                </a:cubicBezTo>
                <a:lnTo>
                  <a:pt x="11368886" y="0"/>
                </a:lnTo>
                <a:cubicBezTo>
                  <a:pt x="11447921" y="0"/>
                  <a:pt x="11511992" y="64071"/>
                  <a:pt x="11511992" y="143106"/>
                </a:cubicBezTo>
                <a:lnTo>
                  <a:pt x="11511992" y="4802124"/>
                </a:lnTo>
                <a:cubicBezTo>
                  <a:pt x="11511992" y="4881159"/>
                  <a:pt x="11447921" y="4945230"/>
                  <a:pt x="11368886" y="4945230"/>
                </a:cubicBezTo>
                <a:lnTo>
                  <a:pt x="7123566" y="4945230"/>
                </a:lnTo>
                <a:cubicBezTo>
                  <a:pt x="7044531" y="4945230"/>
                  <a:pt x="6980460" y="4881159"/>
                  <a:pt x="6980460" y="4802124"/>
                </a:cubicBezTo>
                <a:cubicBezTo>
                  <a:pt x="6953700" y="4429287"/>
                  <a:pt x="6977612" y="3019666"/>
                  <a:pt x="6978541" y="2568580"/>
                </a:cubicBezTo>
                <a:lnTo>
                  <a:pt x="0" y="1993897"/>
                </a:lnTo>
                <a:lnTo>
                  <a:pt x="6963009" y="1922815"/>
                </a:lnTo>
                <a:cubicBezTo>
                  <a:pt x="6977612" y="1318147"/>
                  <a:pt x="6969232" y="1022076"/>
                  <a:pt x="6980460" y="1431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59449" y="3484696"/>
            <a:ext cx="3415761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Datos de la gente</a:t>
            </a:r>
            <a:endParaRPr lang="en-US" sz="28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62100" y="2070100"/>
            <a:ext cx="5549900" cy="2362200"/>
          </a:xfrm>
          <a:prstGeom prst="roundRect">
            <a:avLst>
              <a:gd name="adj" fmla="val 483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78" y="2513824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2808660" y="2486840"/>
            <a:ext cx="41148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La columna indica que una de las 35 tribus originales lleva el mismo nombre de dicha gente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8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Alienos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Alieno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456, 455, [454] AC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Alieno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60-50 (Asia),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49-47 (Sicilia),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[46 AC (Africa)]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Aulo Alieno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 </a:t>
            </a:r>
            <a:r>
              <a:rPr lang="en-US" sz="1600" dirty="0" smtClean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Aulo Cecina Alieno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?, Vincenza - 79 DC, Roma </a:t>
            </a:r>
          </a:p>
          <a:p>
            <a:r>
              <a:rPr lang="en-US" sz="1600" u="sng" dirty="0" smtClean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?-79</a:t>
            </a:r>
            <a:r>
              <a:rPr lang="en-US" sz="1600" dirty="0" smtClean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68 DC (Baética)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9144000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Aulo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tribuno edil en el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[454]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Ese año, enjuició exitosamente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al cónsul T. Romilio junto a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Calvio Cicerón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[Aulo]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[2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] y </a:t>
            </a:r>
            <a:r>
              <a:rPr lang="en-US" sz="1600" u="sng" dirty="0" smtClean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</a:t>
            </a:r>
            <a:r>
              <a:rPr lang="en-US" sz="1600" dirty="0" smtClean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[3] podrían ser la misma persona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Enviado a Egipto a traer legiones.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Aulus Caecina Alienus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Ejecutado por el </a:t>
            </a:r>
            <a:r>
              <a:rPr lang="en-US" sz="16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emperador </a:t>
            </a:r>
            <a:r>
              <a:rPr lang="en-US" sz="16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Alienus</a:t>
            </a: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04" y="3996072"/>
            <a:ext cx="44487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77726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Voluso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Voleso (o Voluso)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(Legendario fundador de la gente)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Voleso Valerio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499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Manio Valerio Máximo </a:t>
            </a:r>
          </a:p>
          <a:p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Valeria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AC, Fortuna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Muliebris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Máximo Lac.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Valerio Lactuca Máximo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Val. Lactucino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Maximo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89200" y="3876642"/>
            <a:ext cx="3545595" cy="2130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Llega a Roma con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Tacio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Muere en la batalla del lago Regilo.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sacerdotisa de esa institución.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en la reconquista del Capitolio.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398 AC, enviados a Delfos dijeron que Veyes no caería mientras no se vaciara el lago Albino.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370249" y="291962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6" y="149624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69" y="5321277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24" y="375838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71" y="22482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3207836" y="45215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905"/>
            <a:ext cx="12192000" cy="6861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8305" y="1435401"/>
            <a:ext cx="7213595" cy="4717205"/>
          </a:xfrm>
          <a:prstGeom prst="roundRect">
            <a:avLst>
              <a:gd name="adj" fmla="val 4013"/>
            </a:avLst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7"/>
          <p:cNvSpPr/>
          <p:nvPr/>
        </p:nvSpPr>
        <p:spPr>
          <a:xfrm>
            <a:off x="4543299" y="2490068"/>
            <a:ext cx="7545942" cy="4247356"/>
          </a:xfrm>
          <a:custGeom>
            <a:avLst/>
            <a:gdLst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0 w 4531532"/>
              <a:gd name="connsiteY8" fmla="*/ 143106 h 4945230"/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5576 w 4531532"/>
              <a:gd name="connsiteY8" fmla="*/ 2095608 h 4945230"/>
              <a:gd name="connsiteX9" fmla="*/ 0 w 4531532"/>
              <a:gd name="connsiteY9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418 w 4550950"/>
              <a:gd name="connsiteY10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65 w 4550950"/>
              <a:gd name="connsiteY10" fmla="*/ 1713376 h 4945230"/>
              <a:gd name="connsiteX11" fmla="*/ 19418 w 4550950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3287239 w 7818771"/>
              <a:gd name="connsiteY0" fmla="*/ 143106 h 4945230"/>
              <a:gd name="connsiteX1" fmla="*/ 3430345 w 7818771"/>
              <a:gd name="connsiteY1" fmla="*/ 0 h 4945230"/>
              <a:gd name="connsiteX2" fmla="*/ 7675665 w 7818771"/>
              <a:gd name="connsiteY2" fmla="*/ 0 h 4945230"/>
              <a:gd name="connsiteX3" fmla="*/ 7818771 w 7818771"/>
              <a:gd name="connsiteY3" fmla="*/ 143106 h 4945230"/>
              <a:gd name="connsiteX4" fmla="*/ 7818771 w 7818771"/>
              <a:gd name="connsiteY4" fmla="*/ 4802124 h 4945230"/>
              <a:gd name="connsiteX5" fmla="*/ 7675665 w 7818771"/>
              <a:gd name="connsiteY5" fmla="*/ 4945230 h 4945230"/>
              <a:gd name="connsiteX6" fmla="*/ 3430345 w 7818771"/>
              <a:gd name="connsiteY6" fmla="*/ 4945230 h 4945230"/>
              <a:gd name="connsiteX7" fmla="*/ 3287239 w 7818771"/>
              <a:gd name="connsiteY7" fmla="*/ 4802124 h 4945230"/>
              <a:gd name="connsiteX8" fmla="*/ 3285320 w 7818771"/>
              <a:gd name="connsiteY8" fmla="*/ 2568580 h 4945230"/>
              <a:gd name="connsiteX9" fmla="*/ 0 w 7818771"/>
              <a:gd name="connsiteY9" fmla="*/ 1537108 h 4945230"/>
              <a:gd name="connsiteX10" fmla="*/ 3269788 w 7818771"/>
              <a:gd name="connsiteY10" fmla="*/ 1922815 h 4945230"/>
              <a:gd name="connsiteX11" fmla="*/ 3287239 w 7818771"/>
              <a:gd name="connsiteY11" fmla="*/ 143106 h 49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8771" h="4945230">
                <a:moveTo>
                  <a:pt x="3287239" y="143106"/>
                </a:moveTo>
                <a:cubicBezTo>
                  <a:pt x="3287239" y="64071"/>
                  <a:pt x="3351310" y="0"/>
                  <a:pt x="3430345" y="0"/>
                </a:cubicBezTo>
                <a:lnTo>
                  <a:pt x="7675665" y="0"/>
                </a:lnTo>
                <a:cubicBezTo>
                  <a:pt x="7754700" y="0"/>
                  <a:pt x="7818771" y="64071"/>
                  <a:pt x="7818771" y="143106"/>
                </a:cubicBezTo>
                <a:lnTo>
                  <a:pt x="7818771" y="4802124"/>
                </a:lnTo>
                <a:cubicBezTo>
                  <a:pt x="7818771" y="4881159"/>
                  <a:pt x="7754700" y="4945230"/>
                  <a:pt x="7675665" y="4945230"/>
                </a:cubicBezTo>
                <a:lnTo>
                  <a:pt x="3430345" y="4945230"/>
                </a:lnTo>
                <a:cubicBezTo>
                  <a:pt x="3351310" y="4945230"/>
                  <a:pt x="3287239" y="4881159"/>
                  <a:pt x="3287239" y="4802124"/>
                </a:cubicBezTo>
                <a:cubicBezTo>
                  <a:pt x="3260479" y="4429287"/>
                  <a:pt x="3284391" y="3019666"/>
                  <a:pt x="3285320" y="2568580"/>
                </a:cubicBezTo>
                <a:lnTo>
                  <a:pt x="0" y="1537108"/>
                </a:lnTo>
                <a:lnTo>
                  <a:pt x="3269788" y="1922815"/>
                </a:lnTo>
                <a:cubicBezTo>
                  <a:pt x="3284391" y="1318147"/>
                  <a:pt x="3276011" y="1022076"/>
                  <a:pt x="3287239" y="1431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34325" y="3087891"/>
            <a:ext cx="4179966" cy="355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Nombre</a:t>
            </a:r>
          </a:p>
          <a:p>
            <a:pPr lvl="0"/>
            <a:r>
              <a:rPr lang="en-US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</a:t>
            </a:r>
            <a:r>
              <a:rPr lang="en-US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Interrex</a:t>
            </a:r>
          </a:p>
          <a:p>
            <a:pPr lvl="0"/>
            <a:r>
              <a:rPr lang="en-US" u="sng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Emperador</a:t>
            </a:r>
            <a:r>
              <a:rPr lang="en-US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Usurpador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Pontífice Máximo</a:t>
            </a:r>
            <a:r>
              <a:rPr lang="en-US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Rex Sacrorum / [Augur]</a:t>
            </a:r>
            <a:endParaRPr lang="en-US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dirty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Censor</a:t>
            </a:r>
          </a:p>
          <a:p>
            <a:pPr lvl="0"/>
            <a:r>
              <a:rPr lang="en-US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Cónsul</a:t>
            </a:r>
            <a:r>
              <a:rPr lang="en-US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Cónsul sufecto / [Proconsul] </a:t>
            </a:r>
          </a:p>
          <a:p>
            <a:pPr lvl="0"/>
            <a:r>
              <a:rPr lang="en-US" u="sng" dirty="0" smtClean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Senador </a:t>
            </a:r>
          </a:p>
          <a:p>
            <a:r>
              <a:rPr lang="en-US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Prefecto</a:t>
            </a:r>
            <a:r>
              <a:rPr lang="en-US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/ </a:t>
            </a:r>
            <a:r>
              <a:rPr lang="en-US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Prefecto Urbano</a:t>
            </a:r>
            <a:r>
              <a:rPr lang="en-US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/ </a:t>
            </a:r>
            <a:r>
              <a:rPr lang="en-US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Questor</a:t>
            </a:r>
          </a:p>
          <a:p>
            <a:pPr lvl="0"/>
            <a:r>
              <a:rPr lang="en-US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Dictador</a:t>
            </a:r>
            <a:r>
              <a:rPr lang="en-US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Magister Equitum / [Gobernador]</a:t>
            </a:r>
            <a:endParaRPr lang="en-US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Decenviro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Legado</a:t>
            </a:r>
            <a:endParaRPr lang="en-US" dirty="0">
              <a:solidFill>
                <a:schemeClr val="accent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Tribuno consular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Trib. Pleb. / [Tribuno Edil]</a:t>
            </a:r>
          </a:p>
          <a:p>
            <a:pPr lvl="0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Otras personas de importancia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34325" y="2568482"/>
            <a:ext cx="4179966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Nombres y cargos</a:t>
            </a:r>
            <a:endParaRPr lang="en-US" sz="28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1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Voluso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Voleso (o Voluso)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(Legendario fundador de la gente)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Voleso Valerio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499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Manio Valerio Máximo </a:t>
            </a:r>
          </a:p>
          <a:p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Valeria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AC, Fortuna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Muliebris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Máximo Lac.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Valerio Lactuca Máximo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Val. Lactucino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Maximo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6" y="149624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89200" y="3876642"/>
            <a:ext cx="3545595" cy="2130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Llega a Roma con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Tacio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Muere en la batalla del lago Regilo.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sacerdotisa de esa institución.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en la reconquista del Capitolio.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398 AC, enviados a Delfos dijeron que Veyes no caería mientras no se vaciara el lago Albino.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69" y="5321277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24" y="375838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71" y="22482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905"/>
            <a:ext cx="12192000" cy="6861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7"/>
          <p:cNvSpPr/>
          <p:nvPr/>
        </p:nvSpPr>
        <p:spPr>
          <a:xfrm>
            <a:off x="4273475" y="391451"/>
            <a:ext cx="6478831" cy="4247356"/>
          </a:xfrm>
          <a:custGeom>
            <a:avLst/>
            <a:gdLst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0 w 4531532"/>
              <a:gd name="connsiteY8" fmla="*/ 143106 h 4945230"/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5576 w 4531532"/>
              <a:gd name="connsiteY8" fmla="*/ 2095608 h 4945230"/>
              <a:gd name="connsiteX9" fmla="*/ 0 w 4531532"/>
              <a:gd name="connsiteY9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418 w 4550950"/>
              <a:gd name="connsiteY10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65 w 4550950"/>
              <a:gd name="connsiteY10" fmla="*/ 1713376 h 4945230"/>
              <a:gd name="connsiteX11" fmla="*/ 19418 w 4550950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3287239 w 7818771"/>
              <a:gd name="connsiteY0" fmla="*/ 143106 h 4945230"/>
              <a:gd name="connsiteX1" fmla="*/ 3430345 w 7818771"/>
              <a:gd name="connsiteY1" fmla="*/ 0 h 4945230"/>
              <a:gd name="connsiteX2" fmla="*/ 7675665 w 7818771"/>
              <a:gd name="connsiteY2" fmla="*/ 0 h 4945230"/>
              <a:gd name="connsiteX3" fmla="*/ 7818771 w 7818771"/>
              <a:gd name="connsiteY3" fmla="*/ 143106 h 4945230"/>
              <a:gd name="connsiteX4" fmla="*/ 7818771 w 7818771"/>
              <a:gd name="connsiteY4" fmla="*/ 4802124 h 4945230"/>
              <a:gd name="connsiteX5" fmla="*/ 7675665 w 7818771"/>
              <a:gd name="connsiteY5" fmla="*/ 4945230 h 4945230"/>
              <a:gd name="connsiteX6" fmla="*/ 3430345 w 7818771"/>
              <a:gd name="connsiteY6" fmla="*/ 4945230 h 4945230"/>
              <a:gd name="connsiteX7" fmla="*/ 3287239 w 7818771"/>
              <a:gd name="connsiteY7" fmla="*/ 4802124 h 4945230"/>
              <a:gd name="connsiteX8" fmla="*/ 3285320 w 7818771"/>
              <a:gd name="connsiteY8" fmla="*/ 2568580 h 4945230"/>
              <a:gd name="connsiteX9" fmla="*/ 0 w 7818771"/>
              <a:gd name="connsiteY9" fmla="*/ 1537108 h 4945230"/>
              <a:gd name="connsiteX10" fmla="*/ 3269788 w 7818771"/>
              <a:gd name="connsiteY10" fmla="*/ 1922815 h 4945230"/>
              <a:gd name="connsiteX11" fmla="*/ 3287239 w 7818771"/>
              <a:gd name="connsiteY11" fmla="*/ 143106 h 4945230"/>
              <a:gd name="connsiteX0" fmla="*/ 4050119 w 8581651"/>
              <a:gd name="connsiteY0" fmla="*/ 143106 h 4945230"/>
              <a:gd name="connsiteX1" fmla="*/ 4193225 w 8581651"/>
              <a:gd name="connsiteY1" fmla="*/ 0 h 4945230"/>
              <a:gd name="connsiteX2" fmla="*/ 8438545 w 8581651"/>
              <a:gd name="connsiteY2" fmla="*/ 0 h 4945230"/>
              <a:gd name="connsiteX3" fmla="*/ 8581651 w 8581651"/>
              <a:gd name="connsiteY3" fmla="*/ 143106 h 4945230"/>
              <a:gd name="connsiteX4" fmla="*/ 8581651 w 8581651"/>
              <a:gd name="connsiteY4" fmla="*/ 4802124 h 4945230"/>
              <a:gd name="connsiteX5" fmla="*/ 8438545 w 8581651"/>
              <a:gd name="connsiteY5" fmla="*/ 4945230 h 4945230"/>
              <a:gd name="connsiteX6" fmla="*/ 4193225 w 8581651"/>
              <a:gd name="connsiteY6" fmla="*/ 4945230 h 4945230"/>
              <a:gd name="connsiteX7" fmla="*/ 4050119 w 8581651"/>
              <a:gd name="connsiteY7" fmla="*/ 4802124 h 4945230"/>
              <a:gd name="connsiteX8" fmla="*/ 4048200 w 8581651"/>
              <a:gd name="connsiteY8" fmla="*/ 2568580 h 4945230"/>
              <a:gd name="connsiteX9" fmla="*/ 0 w 8581651"/>
              <a:gd name="connsiteY9" fmla="*/ 1188045 h 4945230"/>
              <a:gd name="connsiteX10" fmla="*/ 4032668 w 8581651"/>
              <a:gd name="connsiteY10" fmla="*/ 1922815 h 4945230"/>
              <a:gd name="connsiteX11" fmla="*/ 4050119 w 8581651"/>
              <a:gd name="connsiteY11" fmla="*/ 143106 h 4945230"/>
              <a:gd name="connsiteX0" fmla="*/ 2795605 w 7327137"/>
              <a:gd name="connsiteY0" fmla="*/ 143106 h 4945230"/>
              <a:gd name="connsiteX1" fmla="*/ 2938711 w 7327137"/>
              <a:gd name="connsiteY1" fmla="*/ 0 h 4945230"/>
              <a:gd name="connsiteX2" fmla="*/ 7184031 w 7327137"/>
              <a:gd name="connsiteY2" fmla="*/ 0 h 4945230"/>
              <a:gd name="connsiteX3" fmla="*/ 7327137 w 7327137"/>
              <a:gd name="connsiteY3" fmla="*/ 143106 h 4945230"/>
              <a:gd name="connsiteX4" fmla="*/ 7327137 w 7327137"/>
              <a:gd name="connsiteY4" fmla="*/ 4802124 h 4945230"/>
              <a:gd name="connsiteX5" fmla="*/ 7184031 w 7327137"/>
              <a:gd name="connsiteY5" fmla="*/ 4945230 h 4945230"/>
              <a:gd name="connsiteX6" fmla="*/ 2938711 w 7327137"/>
              <a:gd name="connsiteY6" fmla="*/ 4945230 h 4945230"/>
              <a:gd name="connsiteX7" fmla="*/ 2795605 w 7327137"/>
              <a:gd name="connsiteY7" fmla="*/ 4802124 h 4945230"/>
              <a:gd name="connsiteX8" fmla="*/ 2793686 w 7327137"/>
              <a:gd name="connsiteY8" fmla="*/ 2568580 h 4945230"/>
              <a:gd name="connsiteX9" fmla="*/ 0 w 7327137"/>
              <a:gd name="connsiteY9" fmla="*/ 3038080 h 4945230"/>
              <a:gd name="connsiteX10" fmla="*/ 2778154 w 7327137"/>
              <a:gd name="connsiteY10" fmla="*/ 1922815 h 4945230"/>
              <a:gd name="connsiteX11" fmla="*/ 2795605 w 7327137"/>
              <a:gd name="connsiteY11" fmla="*/ 143106 h 49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27137" h="4945230">
                <a:moveTo>
                  <a:pt x="2795605" y="143106"/>
                </a:moveTo>
                <a:cubicBezTo>
                  <a:pt x="2795605" y="64071"/>
                  <a:pt x="2859676" y="0"/>
                  <a:pt x="2938711" y="0"/>
                </a:cubicBezTo>
                <a:lnTo>
                  <a:pt x="7184031" y="0"/>
                </a:lnTo>
                <a:cubicBezTo>
                  <a:pt x="7263066" y="0"/>
                  <a:pt x="7327137" y="64071"/>
                  <a:pt x="7327137" y="143106"/>
                </a:cubicBezTo>
                <a:lnTo>
                  <a:pt x="7327137" y="4802124"/>
                </a:lnTo>
                <a:cubicBezTo>
                  <a:pt x="7327137" y="4881159"/>
                  <a:pt x="7263066" y="4945230"/>
                  <a:pt x="7184031" y="4945230"/>
                </a:cubicBezTo>
                <a:lnTo>
                  <a:pt x="2938711" y="4945230"/>
                </a:lnTo>
                <a:cubicBezTo>
                  <a:pt x="2859676" y="4945230"/>
                  <a:pt x="2795605" y="4881159"/>
                  <a:pt x="2795605" y="4802124"/>
                </a:cubicBezTo>
                <a:cubicBezTo>
                  <a:pt x="2768845" y="4429287"/>
                  <a:pt x="2792757" y="3019666"/>
                  <a:pt x="2793686" y="2568580"/>
                </a:cubicBezTo>
                <a:lnTo>
                  <a:pt x="0" y="3038080"/>
                </a:lnTo>
                <a:lnTo>
                  <a:pt x="2778154" y="1922815"/>
                </a:lnTo>
                <a:cubicBezTo>
                  <a:pt x="2792757" y="1318147"/>
                  <a:pt x="2784377" y="1022076"/>
                  <a:pt x="2795605" y="1431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7064283" y="1111348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7064283" y="1673214"/>
            <a:ext cx="457200" cy="457200"/>
          </a:xfrm>
          <a:prstGeom prst="star5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7064283" y="2235080"/>
            <a:ext cx="457200" cy="457200"/>
          </a:xfrm>
          <a:prstGeom prst="star5">
            <a:avLst/>
          </a:prstGeom>
          <a:solidFill>
            <a:srgbClr val="9437FF"/>
          </a:solidFill>
          <a:ln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0790" y="1197116"/>
            <a:ext cx="2831001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Favoritos personales</a:t>
            </a:r>
            <a:endParaRPr lang="en-US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7064283" y="2796946"/>
            <a:ext cx="457200" cy="457200"/>
          </a:xfrm>
          <a:prstGeom prst="star5">
            <a:avLst/>
          </a:prstGeom>
          <a:solidFill>
            <a:srgbClr val="68922D"/>
          </a:solidFill>
          <a:ln>
            <a:solidFill>
              <a:schemeClr val="accent1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10791" y="1759402"/>
            <a:ext cx="2830999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Monarca</a:t>
            </a:r>
            <a:endParaRPr lang="en-US" b="1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0792" y="2321688"/>
            <a:ext cx="2830998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Emperador</a:t>
            </a:r>
            <a:endParaRPr lang="en-US" b="1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10792" y="2883974"/>
            <a:ext cx="2830997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Obtuvo la </a:t>
            </a:r>
            <a:r>
              <a:rPr lang="en-US" b="1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corona gramínea</a:t>
            </a:r>
            <a:endParaRPr lang="en-US" b="1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41" name="5-Point Star 40"/>
          <p:cNvSpPr/>
          <p:nvPr/>
        </p:nvSpPr>
        <p:spPr>
          <a:xfrm>
            <a:off x="7064283" y="3358812"/>
            <a:ext cx="457200" cy="4572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10793" y="3446260"/>
            <a:ext cx="283099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Obtuvo la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spolia opina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7064283" y="3920678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28717" y="4008546"/>
            <a:ext cx="2815011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Fue </a:t>
            </a:r>
            <a:r>
              <a:rPr lang="en-US" b="1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princeps senatus</a:t>
            </a:r>
            <a:endParaRPr lang="en-US" b="1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64283" y="453880"/>
            <a:ext cx="3495711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Notas especiales</a:t>
            </a:r>
            <a:endParaRPr lang="en-US" sz="28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78644" y="2642864"/>
            <a:ext cx="1037895" cy="1037895"/>
          </a:xfrm>
          <a:prstGeom prst="ellipse">
            <a:avLst/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901709" y="4215581"/>
            <a:ext cx="1037895" cy="1037895"/>
          </a:xfrm>
          <a:prstGeom prst="ellipse">
            <a:avLst/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370249" y="291962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3207836" y="45215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2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Voluso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Voleso (o Voluso)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(Legendario fundador de la gente)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Voleso Valerio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499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Manio Valerio Máximo </a:t>
            </a:r>
          </a:p>
          <a:p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Valeria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AC, Fortuna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Muliebris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Máximo Lac.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Valerio Lactuca Máximo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Val. Lactucino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Maximo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89200" y="3876642"/>
            <a:ext cx="3545595" cy="2130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Llega a Roma con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Tacio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Muere en la batalla del lago Regilo.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sacerdotisa de esa institución.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en la reconquista del Capitolio.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398 AC, enviados a Delfos dijeron que Veyes no caería mientras no se vaciara el lago Albino.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</a:t>
            </a: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71" y="22482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370249" y="291962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3207836" y="45215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905"/>
            <a:ext cx="12192000" cy="6861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7"/>
          <p:cNvSpPr/>
          <p:nvPr/>
        </p:nvSpPr>
        <p:spPr>
          <a:xfrm>
            <a:off x="4134474" y="3238887"/>
            <a:ext cx="5316483" cy="1200159"/>
          </a:xfrm>
          <a:custGeom>
            <a:avLst/>
            <a:gdLst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0 w 4531532"/>
              <a:gd name="connsiteY8" fmla="*/ 143106 h 4945230"/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5576 w 4531532"/>
              <a:gd name="connsiteY8" fmla="*/ 2095608 h 4945230"/>
              <a:gd name="connsiteX9" fmla="*/ 0 w 4531532"/>
              <a:gd name="connsiteY9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418 w 4550950"/>
              <a:gd name="connsiteY10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65 w 4550950"/>
              <a:gd name="connsiteY10" fmla="*/ 1713376 h 4945230"/>
              <a:gd name="connsiteX11" fmla="*/ 19418 w 4550950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3287239 w 7818771"/>
              <a:gd name="connsiteY0" fmla="*/ 143106 h 4945230"/>
              <a:gd name="connsiteX1" fmla="*/ 3430345 w 7818771"/>
              <a:gd name="connsiteY1" fmla="*/ 0 h 4945230"/>
              <a:gd name="connsiteX2" fmla="*/ 7675665 w 7818771"/>
              <a:gd name="connsiteY2" fmla="*/ 0 h 4945230"/>
              <a:gd name="connsiteX3" fmla="*/ 7818771 w 7818771"/>
              <a:gd name="connsiteY3" fmla="*/ 143106 h 4945230"/>
              <a:gd name="connsiteX4" fmla="*/ 7818771 w 7818771"/>
              <a:gd name="connsiteY4" fmla="*/ 4802124 h 4945230"/>
              <a:gd name="connsiteX5" fmla="*/ 7675665 w 7818771"/>
              <a:gd name="connsiteY5" fmla="*/ 4945230 h 4945230"/>
              <a:gd name="connsiteX6" fmla="*/ 3430345 w 7818771"/>
              <a:gd name="connsiteY6" fmla="*/ 4945230 h 4945230"/>
              <a:gd name="connsiteX7" fmla="*/ 3287239 w 7818771"/>
              <a:gd name="connsiteY7" fmla="*/ 4802124 h 4945230"/>
              <a:gd name="connsiteX8" fmla="*/ 3285320 w 7818771"/>
              <a:gd name="connsiteY8" fmla="*/ 2568580 h 4945230"/>
              <a:gd name="connsiteX9" fmla="*/ 0 w 7818771"/>
              <a:gd name="connsiteY9" fmla="*/ 1537108 h 4945230"/>
              <a:gd name="connsiteX10" fmla="*/ 3269788 w 7818771"/>
              <a:gd name="connsiteY10" fmla="*/ 1922815 h 4945230"/>
              <a:gd name="connsiteX11" fmla="*/ 3287239 w 7818771"/>
              <a:gd name="connsiteY11" fmla="*/ 143106 h 4945230"/>
              <a:gd name="connsiteX0" fmla="*/ 4050119 w 8581651"/>
              <a:gd name="connsiteY0" fmla="*/ 143106 h 4945230"/>
              <a:gd name="connsiteX1" fmla="*/ 4193225 w 8581651"/>
              <a:gd name="connsiteY1" fmla="*/ 0 h 4945230"/>
              <a:gd name="connsiteX2" fmla="*/ 8438545 w 8581651"/>
              <a:gd name="connsiteY2" fmla="*/ 0 h 4945230"/>
              <a:gd name="connsiteX3" fmla="*/ 8581651 w 8581651"/>
              <a:gd name="connsiteY3" fmla="*/ 143106 h 4945230"/>
              <a:gd name="connsiteX4" fmla="*/ 8581651 w 8581651"/>
              <a:gd name="connsiteY4" fmla="*/ 4802124 h 4945230"/>
              <a:gd name="connsiteX5" fmla="*/ 8438545 w 8581651"/>
              <a:gd name="connsiteY5" fmla="*/ 4945230 h 4945230"/>
              <a:gd name="connsiteX6" fmla="*/ 4193225 w 8581651"/>
              <a:gd name="connsiteY6" fmla="*/ 4945230 h 4945230"/>
              <a:gd name="connsiteX7" fmla="*/ 4050119 w 8581651"/>
              <a:gd name="connsiteY7" fmla="*/ 4802124 h 4945230"/>
              <a:gd name="connsiteX8" fmla="*/ 4048200 w 8581651"/>
              <a:gd name="connsiteY8" fmla="*/ 2568580 h 4945230"/>
              <a:gd name="connsiteX9" fmla="*/ 0 w 8581651"/>
              <a:gd name="connsiteY9" fmla="*/ 1188045 h 4945230"/>
              <a:gd name="connsiteX10" fmla="*/ 4032668 w 8581651"/>
              <a:gd name="connsiteY10" fmla="*/ 1922815 h 4945230"/>
              <a:gd name="connsiteX11" fmla="*/ 4050119 w 8581651"/>
              <a:gd name="connsiteY11" fmla="*/ 143106 h 4945230"/>
              <a:gd name="connsiteX0" fmla="*/ 2795605 w 7327137"/>
              <a:gd name="connsiteY0" fmla="*/ 143106 h 4945230"/>
              <a:gd name="connsiteX1" fmla="*/ 2938711 w 7327137"/>
              <a:gd name="connsiteY1" fmla="*/ 0 h 4945230"/>
              <a:gd name="connsiteX2" fmla="*/ 7184031 w 7327137"/>
              <a:gd name="connsiteY2" fmla="*/ 0 h 4945230"/>
              <a:gd name="connsiteX3" fmla="*/ 7327137 w 7327137"/>
              <a:gd name="connsiteY3" fmla="*/ 143106 h 4945230"/>
              <a:gd name="connsiteX4" fmla="*/ 7327137 w 7327137"/>
              <a:gd name="connsiteY4" fmla="*/ 4802124 h 4945230"/>
              <a:gd name="connsiteX5" fmla="*/ 7184031 w 7327137"/>
              <a:gd name="connsiteY5" fmla="*/ 4945230 h 4945230"/>
              <a:gd name="connsiteX6" fmla="*/ 2938711 w 7327137"/>
              <a:gd name="connsiteY6" fmla="*/ 4945230 h 4945230"/>
              <a:gd name="connsiteX7" fmla="*/ 2795605 w 7327137"/>
              <a:gd name="connsiteY7" fmla="*/ 4802124 h 4945230"/>
              <a:gd name="connsiteX8" fmla="*/ 2793686 w 7327137"/>
              <a:gd name="connsiteY8" fmla="*/ 2568580 h 4945230"/>
              <a:gd name="connsiteX9" fmla="*/ 0 w 7327137"/>
              <a:gd name="connsiteY9" fmla="*/ 3038080 h 4945230"/>
              <a:gd name="connsiteX10" fmla="*/ 2778154 w 7327137"/>
              <a:gd name="connsiteY10" fmla="*/ 1922815 h 4945230"/>
              <a:gd name="connsiteX11" fmla="*/ 2795605 w 7327137"/>
              <a:gd name="connsiteY11" fmla="*/ 143106 h 49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27137" h="4945230">
                <a:moveTo>
                  <a:pt x="2795605" y="143106"/>
                </a:moveTo>
                <a:cubicBezTo>
                  <a:pt x="2795605" y="64071"/>
                  <a:pt x="2859676" y="0"/>
                  <a:pt x="2938711" y="0"/>
                </a:cubicBezTo>
                <a:lnTo>
                  <a:pt x="7184031" y="0"/>
                </a:lnTo>
                <a:cubicBezTo>
                  <a:pt x="7263066" y="0"/>
                  <a:pt x="7327137" y="64071"/>
                  <a:pt x="7327137" y="143106"/>
                </a:cubicBezTo>
                <a:lnTo>
                  <a:pt x="7327137" y="4802124"/>
                </a:lnTo>
                <a:cubicBezTo>
                  <a:pt x="7327137" y="4881159"/>
                  <a:pt x="7263066" y="4945230"/>
                  <a:pt x="7184031" y="4945230"/>
                </a:cubicBezTo>
                <a:lnTo>
                  <a:pt x="2938711" y="4945230"/>
                </a:lnTo>
                <a:cubicBezTo>
                  <a:pt x="2859676" y="4945230"/>
                  <a:pt x="2795605" y="4881159"/>
                  <a:pt x="2795605" y="4802124"/>
                </a:cubicBezTo>
                <a:cubicBezTo>
                  <a:pt x="2768845" y="4429287"/>
                  <a:pt x="2792757" y="3019666"/>
                  <a:pt x="2793686" y="2568580"/>
                </a:cubicBezTo>
                <a:lnTo>
                  <a:pt x="0" y="3038080"/>
                </a:lnTo>
                <a:lnTo>
                  <a:pt x="2778154" y="1922815"/>
                </a:lnTo>
                <a:cubicBezTo>
                  <a:pt x="2792757" y="1318147"/>
                  <a:pt x="2784377" y="1022076"/>
                  <a:pt x="2795605" y="1431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75779" y="3582976"/>
            <a:ext cx="3275178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Causas de muerte</a:t>
            </a:r>
            <a:endParaRPr lang="en-US" sz="28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1929" y="1199847"/>
            <a:ext cx="1037895" cy="1037895"/>
          </a:xfrm>
          <a:prstGeom prst="ellipse">
            <a:avLst/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917488" y="3467455"/>
            <a:ext cx="1037895" cy="1037895"/>
          </a:xfrm>
          <a:prstGeom prst="ellipse">
            <a:avLst/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24" y="375838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6" y="149624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48" name="Oval 47"/>
          <p:cNvSpPr/>
          <p:nvPr/>
        </p:nvSpPr>
        <p:spPr>
          <a:xfrm>
            <a:off x="2692918" y="5030351"/>
            <a:ext cx="1037895" cy="1037895"/>
          </a:xfrm>
          <a:prstGeom prst="ellipse">
            <a:avLst/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69" y="5321277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9" name="Rounded Rectangle 38"/>
          <p:cNvSpPr/>
          <p:nvPr/>
        </p:nvSpPr>
        <p:spPr>
          <a:xfrm>
            <a:off x="7041140" y="507738"/>
            <a:ext cx="3386182" cy="2362200"/>
          </a:xfrm>
          <a:prstGeom prst="roundRect">
            <a:avLst>
              <a:gd name="adj" fmla="val 483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72074" y="745313"/>
            <a:ext cx="196450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Asesinado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855" y="707072"/>
            <a:ext cx="524195" cy="5486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8272074" y="2156995"/>
            <a:ext cx="196450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Suicidio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72" y="2158007"/>
            <a:ext cx="260873" cy="5486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8272074" y="1451154"/>
            <a:ext cx="196450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Plaga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92" y="1451590"/>
            <a:ext cx="545945" cy="5486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62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Voleso (o Voluso)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(Legendario fundador de la gente)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Voleso Valerio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499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Manio Valerio Máximo </a:t>
            </a:r>
          </a:p>
          <a:p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Valeria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AC, Fortuna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Muliebris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Máximo Lac.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Valerio Lactuca Máximo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Val. Lactucino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Maximo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24" y="375838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6" y="149624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69" y="5321277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89200" y="3876642"/>
            <a:ext cx="3545595" cy="2130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Llega a Roma con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Tacio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Muere en la batalla del lago Regilo.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sacerdotisa de esa institución.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en la reconquista del Capitolio.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398 AC, enviados a Delfos dijeron que Veyes no caería mientras no se vaciara el lago Albino.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</a:t>
            </a:r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71" y="22482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370249" y="291962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6" y="149624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4" name="5-Point Star 23"/>
          <p:cNvSpPr/>
          <p:nvPr/>
        </p:nvSpPr>
        <p:spPr>
          <a:xfrm>
            <a:off x="3207836" y="45215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905"/>
            <a:ext cx="12192000" cy="6861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89200" y="1435401"/>
            <a:ext cx="354559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Voluso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991700" y="1344929"/>
            <a:ext cx="3917106" cy="2386507"/>
          </a:xfrm>
          <a:prstGeom prst="roundRect">
            <a:avLst>
              <a:gd name="adj" fmla="val 4013"/>
            </a:avLst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7"/>
          <p:cNvSpPr/>
          <p:nvPr/>
        </p:nvSpPr>
        <p:spPr>
          <a:xfrm flipH="1">
            <a:off x="2304060" y="1071135"/>
            <a:ext cx="5936798" cy="1144681"/>
          </a:xfrm>
          <a:custGeom>
            <a:avLst/>
            <a:gdLst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0 w 4531532"/>
              <a:gd name="connsiteY8" fmla="*/ 143106 h 4945230"/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5576 w 4531532"/>
              <a:gd name="connsiteY8" fmla="*/ 2095608 h 4945230"/>
              <a:gd name="connsiteX9" fmla="*/ 0 w 4531532"/>
              <a:gd name="connsiteY9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418 w 4550950"/>
              <a:gd name="connsiteY10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65 w 4550950"/>
              <a:gd name="connsiteY10" fmla="*/ 1713376 h 4945230"/>
              <a:gd name="connsiteX11" fmla="*/ 19418 w 4550950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3287239 w 7818771"/>
              <a:gd name="connsiteY0" fmla="*/ 143106 h 4945230"/>
              <a:gd name="connsiteX1" fmla="*/ 3430345 w 7818771"/>
              <a:gd name="connsiteY1" fmla="*/ 0 h 4945230"/>
              <a:gd name="connsiteX2" fmla="*/ 7675665 w 7818771"/>
              <a:gd name="connsiteY2" fmla="*/ 0 h 4945230"/>
              <a:gd name="connsiteX3" fmla="*/ 7818771 w 7818771"/>
              <a:gd name="connsiteY3" fmla="*/ 143106 h 4945230"/>
              <a:gd name="connsiteX4" fmla="*/ 7818771 w 7818771"/>
              <a:gd name="connsiteY4" fmla="*/ 4802124 h 4945230"/>
              <a:gd name="connsiteX5" fmla="*/ 7675665 w 7818771"/>
              <a:gd name="connsiteY5" fmla="*/ 4945230 h 4945230"/>
              <a:gd name="connsiteX6" fmla="*/ 3430345 w 7818771"/>
              <a:gd name="connsiteY6" fmla="*/ 4945230 h 4945230"/>
              <a:gd name="connsiteX7" fmla="*/ 3287239 w 7818771"/>
              <a:gd name="connsiteY7" fmla="*/ 4802124 h 4945230"/>
              <a:gd name="connsiteX8" fmla="*/ 3285320 w 7818771"/>
              <a:gd name="connsiteY8" fmla="*/ 2568580 h 4945230"/>
              <a:gd name="connsiteX9" fmla="*/ 0 w 7818771"/>
              <a:gd name="connsiteY9" fmla="*/ 1537108 h 4945230"/>
              <a:gd name="connsiteX10" fmla="*/ 3269788 w 7818771"/>
              <a:gd name="connsiteY10" fmla="*/ 1922815 h 4945230"/>
              <a:gd name="connsiteX11" fmla="*/ 3287239 w 7818771"/>
              <a:gd name="connsiteY11" fmla="*/ 143106 h 4945230"/>
              <a:gd name="connsiteX0" fmla="*/ 4050119 w 8581651"/>
              <a:gd name="connsiteY0" fmla="*/ 143106 h 4945230"/>
              <a:gd name="connsiteX1" fmla="*/ 4193225 w 8581651"/>
              <a:gd name="connsiteY1" fmla="*/ 0 h 4945230"/>
              <a:gd name="connsiteX2" fmla="*/ 8438545 w 8581651"/>
              <a:gd name="connsiteY2" fmla="*/ 0 h 4945230"/>
              <a:gd name="connsiteX3" fmla="*/ 8581651 w 8581651"/>
              <a:gd name="connsiteY3" fmla="*/ 143106 h 4945230"/>
              <a:gd name="connsiteX4" fmla="*/ 8581651 w 8581651"/>
              <a:gd name="connsiteY4" fmla="*/ 4802124 h 4945230"/>
              <a:gd name="connsiteX5" fmla="*/ 8438545 w 8581651"/>
              <a:gd name="connsiteY5" fmla="*/ 4945230 h 4945230"/>
              <a:gd name="connsiteX6" fmla="*/ 4193225 w 8581651"/>
              <a:gd name="connsiteY6" fmla="*/ 4945230 h 4945230"/>
              <a:gd name="connsiteX7" fmla="*/ 4050119 w 8581651"/>
              <a:gd name="connsiteY7" fmla="*/ 4802124 h 4945230"/>
              <a:gd name="connsiteX8" fmla="*/ 4048200 w 8581651"/>
              <a:gd name="connsiteY8" fmla="*/ 2568580 h 4945230"/>
              <a:gd name="connsiteX9" fmla="*/ 0 w 8581651"/>
              <a:gd name="connsiteY9" fmla="*/ 1188045 h 4945230"/>
              <a:gd name="connsiteX10" fmla="*/ 4032668 w 8581651"/>
              <a:gd name="connsiteY10" fmla="*/ 1922815 h 4945230"/>
              <a:gd name="connsiteX11" fmla="*/ 4050119 w 8581651"/>
              <a:gd name="connsiteY11" fmla="*/ 143106 h 4945230"/>
              <a:gd name="connsiteX0" fmla="*/ 2795605 w 7327137"/>
              <a:gd name="connsiteY0" fmla="*/ 143106 h 4945230"/>
              <a:gd name="connsiteX1" fmla="*/ 2938711 w 7327137"/>
              <a:gd name="connsiteY1" fmla="*/ 0 h 4945230"/>
              <a:gd name="connsiteX2" fmla="*/ 7184031 w 7327137"/>
              <a:gd name="connsiteY2" fmla="*/ 0 h 4945230"/>
              <a:gd name="connsiteX3" fmla="*/ 7327137 w 7327137"/>
              <a:gd name="connsiteY3" fmla="*/ 143106 h 4945230"/>
              <a:gd name="connsiteX4" fmla="*/ 7327137 w 7327137"/>
              <a:gd name="connsiteY4" fmla="*/ 4802124 h 4945230"/>
              <a:gd name="connsiteX5" fmla="*/ 7184031 w 7327137"/>
              <a:gd name="connsiteY5" fmla="*/ 4945230 h 4945230"/>
              <a:gd name="connsiteX6" fmla="*/ 2938711 w 7327137"/>
              <a:gd name="connsiteY6" fmla="*/ 4945230 h 4945230"/>
              <a:gd name="connsiteX7" fmla="*/ 2795605 w 7327137"/>
              <a:gd name="connsiteY7" fmla="*/ 4802124 h 4945230"/>
              <a:gd name="connsiteX8" fmla="*/ 2793686 w 7327137"/>
              <a:gd name="connsiteY8" fmla="*/ 2568580 h 4945230"/>
              <a:gd name="connsiteX9" fmla="*/ 0 w 7327137"/>
              <a:gd name="connsiteY9" fmla="*/ 3038080 h 4945230"/>
              <a:gd name="connsiteX10" fmla="*/ 2778154 w 7327137"/>
              <a:gd name="connsiteY10" fmla="*/ 1922815 h 4945230"/>
              <a:gd name="connsiteX11" fmla="*/ 2795605 w 7327137"/>
              <a:gd name="connsiteY11" fmla="*/ 143106 h 49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27137" h="4945230">
                <a:moveTo>
                  <a:pt x="2795605" y="143106"/>
                </a:moveTo>
                <a:cubicBezTo>
                  <a:pt x="2795605" y="64071"/>
                  <a:pt x="2859676" y="0"/>
                  <a:pt x="2938711" y="0"/>
                </a:cubicBezTo>
                <a:lnTo>
                  <a:pt x="7184031" y="0"/>
                </a:lnTo>
                <a:cubicBezTo>
                  <a:pt x="7263066" y="0"/>
                  <a:pt x="7327137" y="64071"/>
                  <a:pt x="7327137" y="143106"/>
                </a:cubicBezTo>
                <a:lnTo>
                  <a:pt x="7327137" y="4802124"/>
                </a:lnTo>
                <a:cubicBezTo>
                  <a:pt x="7327137" y="4881159"/>
                  <a:pt x="7263066" y="4945230"/>
                  <a:pt x="7184031" y="4945230"/>
                </a:cubicBezTo>
                <a:lnTo>
                  <a:pt x="2938711" y="4945230"/>
                </a:lnTo>
                <a:cubicBezTo>
                  <a:pt x="2859676" y="4945230"/>
                  <a:pt x="2795605" y="4881159"/>
                  <a:pt x="2795605" y="4802124"/>
                </a:cubicBezTo>
                <a:cubicBezTo>
                  <a:pt x="2768845" y="4429287"/>
                  <a:pt x="2792757" y="3019666"/>
                  <a:pt x="2793686" y="2568580"/>
                </a:cubicBezTo>
                <a:lnTo>
                  <a:pt x="0" y="3038080"/>
                </a:lnTo>
                <a:lnTo>
                  <a:pt x="2778154" y="1922815"/>
                </a:lnTo>
                <a:cubicBezTo>
                  <a:pt x="2792757" y="1318147"/>
                  <a:pt x="2784377" y="1022076"/>
                  <a:pt x="2795605" y="1431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97441" y="1391408"/>
            <a:ext cx="3275178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Lista de cognomen</a:t>
            </a:r>
            <a:endParaRPr lang="en-US" sz="28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9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Voluso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Voleso (o Voluso)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(Legendario fundador de la gente)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Voleso Valerio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499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Manio Valerio Máximo </a:t>
            </a:r>
          </a:p>
          <a:p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Valeria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AC, Fortuna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Muliebris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Máximo Lac.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Valerio Lactuca Máximo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Val. Lactucino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Maximo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</a:t>
            </a:r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6" y="149624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24" y="375838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69" y="5321277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71" y="22482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370249" y="291962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3207836" y="45215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905"/>
            <a:ext cx="12192000" cy="6861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89200" y="3876642"/>
            <a:ext cx="3545595" cy="2130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Llega a Roma con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Tacio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Muere en la batalla del lago Regilo.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sacerdotisa de esa institución.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en la reconquista del Capitolio.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398 AC, enviados a Delfos dijeron que Veyes no caería mientras no se vaciara el lago Albino.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991700" y="3743351"/>
            <a:ext cx="3917106" cy="2386507"/>
          </a:xfrm>
          <a:prstGeom prst="roundRect">
            <a:avLst>
              <a:gd name="adj" fmla="val 4013"/>
            </a:avLst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7"/>
          <p:cNvSpPr/>
          <p:nvPr/>
        </p:nvSpPr>
        <p:spPr>
          <a:xfrm flipH="1">
            <a:off x="2304060" y="3394607"/>
            <a:ext cx="5936798" cy="1144681"/>
          </a:xfrm>
          <a:custGeom>
            <a:avLst/>
            <a:gdLst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0 w 4531532"/>
              <a:gd name="connsiteY8" fmla="*/ 143106 h 4945230"/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5576 w 4531532"/>
              <a:gd name="connsiteY8" fmla="*/ 2095608 h 4945230"/>
              <a:gd name="connsiteX9" fmla="*/ 0 w 4531532"/>
              <a:gd name="connsiteY9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418 w 4550950"/>
              <a:gd name="connsiteY10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65 w 4550950"/>
              <a:gd name="connsiteY10" fmla="*/ 1713376 h 4945230"/>
              <a:gd name="connsiteX11" fmla="*/ 19418 w 4550950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3287239 w 7818771"/>
              <a:gd name="connsiteY0" fmla="*/ 143106 h 4945230"/>
              <a:gd name="connsiteX1" fmla="*/ 3430345 w 7818771"/>
              <a:gd name="connsiteY1" fmla="*/ 0 h 4945230"/>
              <a:gd name="connsiteX2" fmla="*/ 7675665 w 7818771"/>
              <a:gd name="connsiteY2" fmla="*/ 0 h 4945230"/>
              <a:gd name="connsiteX3" fmla="*/ 7818771 w 7818771"/>
              <a:gd name="connsiteY3" fmla="*/ 143106 h 4945230"/>
              <a:gd name="connsiteX4" fmla="*/ 7818771 w 7818771"/>
              <a:gd name="connsiteY4" fmla="*/ 4802124 h 4945230"/>
              <a:gd name="connsiteX5" fmla="*/ 7675665 w 7818771"/>
              <a:gd name="connsiteY5" fmla="*/ 4945230 h 4945230"/>
              <a:gd name="connsiteX6" fmla="*/ 3430345 w 7818771"/>
              <a:gd name="connsiteY6" fmla="*/ 4945230 h 4945230"/>
              <a:gd name="connsiteX7" fmla="*/ 3287239 w 7818771"/>
              <a:gd name="connsiteY7" fmla="*/ 4802124 h 4945230"/>
              <a:gd name="connsiteX8" fmla="*/ 3285320 w 7818771"/>
              <a:gd name="connsiteY8" fmla="*/ 2568580 h 4945230"/>
              <a:gd name="connsiteX9" fmla="*/ 0 w 7818771"/>
              <a:gd name="connsiteY9" fmla="*/ 1537108 h 4945230"/>
              <a:gd name="connsiteX10" fmla="*/ 3269788 w 7818771"/>
              <a:gd name="connsiteY10" fmla="*/ 1922815 h 4945230"/>
              <a:gd name="connsiteX11" fmla="*/ 3287239 w 7818771"/>
              <a:gd name="connsiteY11" fmla="*/ 143106 h 4945230"/>
              <a:gd name="connsiteX0" fmla="*/ 4050119 w 8581651"/>
              <a:gd name="connsiteY0" fmla="*/ 143106 h 4945230"/>
              <a:gd name="connsiteX1" fmla="*/ 4193225 w 8581651"/>
              <a:gd name="connsiteY1" fmla="*/ 0 h 4945230"/>
              <a:gd name="connsiteX2" fmla="*/ 8438545 w 8581651"/>
              <a:gd name="connsiteY2" fmla="*/ 0 h 4945230"/>
              <a:gd name="connsiteX3" fmla="*/ 8581651 w 8581651"/>
              <a:gd name="connsiteY3" fmla="*/ 143106 h 4945230"/>
              <a:gd name="connsiteX4" fmla="*/ 8581651 w 8581651"/>
              <a:gd name="connsiteY4" fmla="*/ 4802124 h 4945230"/>
              <a:gd name="connsiteX5" fmla="*/ 8438545 w 8581651"/>
              <a:gd name="connsiteY5" fmla="*/ 4945230 h 4945230"/>
              <a:gd name="connsiteX6" fmla="*/ 4193225 w 8581651"/>
              <a:gd name="connsiteY6" fmla="*/ 4945230 h 4945230"/>
              <a:gd name="connsiteX7" fmla="*/ 4050119 w 8581651"/>
              <a:gd name="connsiteY7" fmla="*/ 4802124 h 4945230"/>
              <a:gd name="connsiteX8" fmla="*/ 4048200 w 8581651"/>
              <a:gd name="connsiteY8" fmla="*/ 2568580 h 4945230"/>
              <a:gd name="connsiteX9" fmla="*/ 0 w 8581651"/>
              <a:gd name="connsiteY9" fmla="*/ 1188045 h 4945230"/>
              <a:gd name="connsiteX10" fmla="*/ 4032668 w 8581651"/>
              <a:gd name="connsiteY10" fmla="*/ 1922815 h 4945230"/>
              <a:gd name="connsiteX11" fmla="*/ 4050119 w 8581651"/>
              <a:gd name="connsiteY11" fmla="*/ 143106 h 4945230"/>
              <a:gd name="connsiteX0" fmla="*/ 2795605 w 7327137"/>
              <a:gd name="connsiteY0" fmla="*/ 143106 h 4945230"/>
              <a:gd name="connsiteX1" fmla="*/ 2938711 w 7327137"/>
              <a:gd name="connsiteY1" fmla="*/ 0 h 4945230"/>
              <a:gd name="connsiteX2" fmla="*/ 7184031 w 7327137"/>
              <a:gd name="connsiteY2" fmla="*/ 0 h 4945230"/>
              <a:gd name="connsiteX3" fmla="*/ 7327137 w 7327137"/>
              <a:gd name="connsiteY3" fmla="*/ 143106 h 4945230"/>
              <a:gd name="connsiteX4" fmla="*/ 7327137 w 7327137"/>
              <a:gd name="connsiteY4" fmla="*/ 4802124 h 4945230"/>
              <a:gd name="connsiteX5" fmla="*/ 7184031 w 7327137"/>
              <a:gd name="connsiteY5" fmla="*/ 4945230 h 4945230"/>
              <a:gd name="connsiteX6" fmla="*/ 2938711 w 7327137"/>
              <a:gd name="connsiteY6" fmla="*/ 4945230 h 4945230"/>
              <a:gd name="connsiteX7" fmla="*/ 2795605 w 7327137"/>
              <a:gd name="connsiteY7" fmla="*/ 4802124 h 4945230"/>
              <a:gd name="connsiteX8" fmla="*/ 2793686 w 7327137"/>
              <a:gd name="connsiteY8" fmla="*/ 2568580 h 4945230"/>
              <a:gd name="connsiteX9" fmla="*/ 0 w 7327137"/>
              <a:gd name="connsiteY9" fmla="*/ 3038080 h 4945230"/>
              <a:gd name="connsiteX10" fmla="*/ 2778154 w 7327137"/>
              <a:gd name="connsiteY10" fmla="*/ 1922815 h 4945230"/>
              <a:gd name="connsiteX11" fmla="*/ 2795605 w 7327137"/>
              <a:gd name="connsiteY11" fmla="*/ 143106 h 49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27137" h="4945230">
                <a:moveTo>
                  <a:pt x="2795605" y="143106"/>
                </a:moveTo>
                <a:cubicBezTo>
                  <a:pt x="2795605" y="64071"/>
                  <a:pt x="2859676" y="0"/>
                  <a:pt x="2938711" y="0"/>
                </a:cubicBezTo>
                <a:lnTo>
                  <a:pt x="7184031" y="0"/>
                </a:lnTo>
                <a:cubicBezTo>
                  <a:pt x="7263066" y="0"/>
                  <a:pt x="7327137" y="64071"/>
                  <a:pt x="7327137" y="143106"/>
                </a:cubicBezTo>
                <a:lnTo>
                  <a:pt x="7327137" y="4802124"/>
                </a:lnTo>
                <a:cubicBezTo>
                  <a:pt x="7327137" y="4881159"/>
                  <a:pt x="7263066" y="4945230"/>
                  <a:pt x="7184031" y="4945230"/>
                </a:cubicBezTo>
                <a:lnTo>
                  <a:pt x="2938711" y="4945230"/>
                </a:lnTo>
                <a:cubicBezTo>
                  <a:pt x="2859676" y="4945230"/>
                  <a:pt x="2795605" y="4881159"/>
                  <a:pt x="2795605" y="4802124"/>
                </a:cubicBezTo>
                <a:cubicBezTo>
                  <a:pt x="2768845" y="4429287"/>
                  <a:pt x="2792757" y="3019666"/>
                  <a:pt x="2793686" y="2568580"/>
                </a:cubicBezTo>
                <a:lnTo>
                  <a:pt x="0" y="3038080"/>
                </a:lnTo>
                <a:lnTo>
                  <a:pt x="2778154" y="1922815"/>
                </a:lnTo>
                <a:cubicBezTo>
                  <a:pt x="2792757" y="1318147"/>
                  <a:pt x="2784377" y="1022076"/>
                  <a:pt x="2795605" y="1431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97441" y="3714880"/>
            <a:ext cx="3275178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Notas importantes</a:t>
            </a:r>
            <a:endParaRPr lang="en-US" sz="28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Publícola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Voluso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Máximo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Valerio Potito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Voleso (o Voluso)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(Legendario fundador de la gente)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Voleso Valerio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y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Voluso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499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Manio Valerio Máximo </a:t>
            </a:r>
          </a:p>
          <a:p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Valeria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AC, Fortuna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Muliebris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Valerio Publícola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Valerio Máximo Lac. </a:t>
            </a: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Valerio Potito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Valerio Lactuca Máximo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 Val. Lactucino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Maximo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Action Button: Back or Previous 1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89200" y="3876642"/>
            <a:ext cx="3545595" cy="2130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Llega a Roma con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Tacio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Muere en la batalla del lago Regilo.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Primer sacerdotisa de esa institución.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en la reconquista del Capitolio.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398 AC, enviados a Delfos dijeron que Veyes no caería mientras no se vaciara el lago Albino.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</a:t>
            </a: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6" y="149624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24" y="375838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69" y="5321277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71" y="22482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991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370249" y="2919621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3207836" y="45215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1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905"/>
            <a:ext cx="12192000" cy="6861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78555" y="6108390"/>
            <a:ext cx="9315149" cy="622065"/>
          </a:xfrm>
          <a:prstGeom prst="roundRect">
            <a:avLst>
              <a:gd name="adj" fmla="val 4013"/>
            </a:avLst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6" y="6162643"/>
            <a:ext cx="8761746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Manio, Lucio</a:t>
            </a:r>
          </a:p>
        </p:txBody>
      </p:sp>
      <p:sp>
        <p:nvSpPr>
          <p:cNvPr id="33" name="Rounded Rectangle 7"/>
          <p:cNvSpPr/>
          <p:nvPr/>
        </p:nvSpPr>
        <p:spPr>
          <a:xfrm rot="5400000" flipH="1">
            <a:off x="3023473" y="3402380"/>
            <a:ext cx="1877913" cy="3732550"/>
          </a:xfrm>
          <a:custGeom>
            <a:avLst/>
            <a:gdLst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0 w 4531532"/>
              <a:gd name="connsiteY8" fmla="*/ 143106 h 4945230"/>
              <a:gd name="connsiteX0" fmla="*/ 0 w 4531532"/>
              <a:gd name="connsiteY0" fmla="*/ 143106 h 4945230"/>
              <a:gd name="connsiteX1" fmla="*/ 143106 w 4531532"/>
              <a:gd name="connsiteY1" fmla="*/ 0 h 4945230"/>
              <a:gd name="connsiteX2" fmla="*/ 4388426 w 4531532"/>
              <a:gd name="connsiteY2" fmla="*/ 0 h 4945230"/>
              <a:gd name="connsiteX3" fmla="*/ 4531532 w 4531532"/>
              <a:gd name="connsiteY3" fmla="*/ 143106 h 4945230"/>
              <a:gd name="connsiteX4" fmla="*/ 4531532 w 4531532"/>
              <a:gd name="connsiteY4" fmla="*/ 4802124 h 4945230"/>
              <a:gd name="connsiteX5" fmla="*/ 4388426 w 4531532"/>
              <a:gd name="connsiteY5" fmla="*/ 4945230 h 4945230"/>
              <a:gd name="connsiteX6" fmla="*/ 143106 w 4531532"/>
              <a:gd name="connsiteY6" fmla="*/ 4945230 h 4945230"/>
              <a:gd name="connsiteX7" fmla="*/ 0 w 4531532"/>
              <a:gd name="connsiteY7" fmla="*/ 4802124 h 4945230"/>
              <a:gd name="connsiteX8" fmla="*/ 5576 w 4531532"/>
              <a:gd name="connsiteY8" fmla="*/ 2095608 h 4945230"/>
              <a:gd name="connsiteX9" fmla="*/ 0 w 4531532"/>
              <a:gd name="connsiteY9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418 w 4550950"/>
              <a:gd name="connsiteY10" fmla="*/ 143106 h 4945230"/>
              <a:gd name="connsiteX0" fmla="*/ 19418 w 4550950"/>
              <a:gd name="connsiteY0" fmla="*/ 143106 h 4945230"/>
              <a:gd name="connsiteX1" fmla="*/ 162524 w 4550950"/>
              <a:gd name="connsiteY1" fmla="*/ 0 h 4945230"/>
              <a:gd name="connsiteX2" fmla="*/ 4407844 w 4550950"/>
              <a:gd name="connsiteY2" fmla="*/ 0 h 4945230"/>
              <a:gd name="connsiteX3" fmla="*/ 4550950 w 4550950"/>
              <a:gd name="connsiteY3" fmla="*/ 143106 h 4945230"/>
              <a:gd name="connsiteX4" fmla="*/ 4550950 w 4550950"/>
              <a:gd name="connsiteY4" fmla="*/ 4802124 h 4945230"/>
              <a:gd name="connsiteX5" fmla="*/ 4407844 w 4550950"/>
              <a:gd name="connsiteY5" fmla="*/ 4945230 h 4945230"/>
              <a:gd name="connsiteX6" fmla="*/ 162524 w 4550950"/>
              <a:gd name="connsiteY6" fmla="*/ 4945230 h 4945230"/>
              <a:gd name="connsiteX7" fmla="*/ 19418 w 4550950"/>
              <a:gd name="connsiteY7" fmla="*/ 4802124 h 4945230"/>
              <a:gd name="connsiteX8" fmla="*/ 1965 w 4550950"/>
              <a:gd name="connsiteY8" fmla="*/ 2708206 h 4945230"/>
              <a:gd name="connsiteX9" fmla="*/ 24994 w 4550950"/>
              <a:gd name="connsiteY9" fmla="*/ 2095608 h 4945230"/>
              <a:gd name="connsiteX10" fmla="*/ 1965 w 4550950"/>
              <a:gd name="connsiteY10" fmla="*/ 1713376 h 4945230"/>
              <a:gd name="connsiteX11" fmla="*/ 19418 w 4550950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05928 w 5954913"/>
              <a:gd name="connsiteY10" fmla="*/ 1713376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8 w 5954913"/>
              <a:gd name="connsiteY8" fmla="*/ 2708206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05929 w 5954913"/>
              <a:gd name="connsiteY8" fmla="*/ 2516221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21461 w 5954913"/>
              <a:gd name="connsiteY10" fmla="*/ 2010080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1423381 w 5954913"/>
              <a:gd name="connsiteY0" fmla="*/ 143106 h 4945230"/>
              <a:gd name="connsiteX1" fmla="*/ 1566487 w 5954913"/>
              <a:gd name="connsiteY1" fmla="*/ 0 h 4945230"/>
              <a:gd name="connsiteX2" fmla="*/ 5811807 w 5954913"/>
              <a:gd name="connsiteY2" fmla="*/ 0 h 4945230"/>
              <a:gd name="connsiteX3" fmla="*/ 5954913 w 5954913"/>
              <a:gd name="connsiteY3" fmla="*/ 143106 h 4945230"/>
              <a:gd name="connsiteX4" fmla="*/ 5954913 w 5954913"/>
              <a:gd name="connsiteY4" fmla="*/ 4802124 h 4945230"/>
              <a:gd name="connsiteX5" fmla="*/ 5811807 w 5954913"/>
              <a:gd name="connsiteY5" fmla="*/ 4945230 h 4945230"/>
              <a:gd name="connsiteX6" fmla="*/ 1566487 w 5954913"/>
              <a:gd name="connsiteY6" fmla="*/ 4945230 h 4945230"/>
              <a:gd name="connsiteX7" fmla="*/ 1423381 w 5954913"/>
              <a:gd name="connsiteY7" fmla="*/ 4802124 h 4945230"/>
              <a:gd name="connsiteX8" fmla="*/ 1421462 w 5954913"/>
              <a:gd name="connsiteY8" fmla="*/ 2568580 h 4945230"/>
              <a:gd name="connsiteX9" fmla="*/ 0 w 5954913"/>
              <a:gd name="connsiteY9" fmla="*/ 2270141 h 4945230"/>
              <a:gd name="connsiteX10" fmla="*/ 1405930 w 5954913"/>
              <a:gd name="connsiteY10" fmla="*/ 1922815 h 4945230"/>
              <a:gd name="connsiteX11" fmla="*/ 1423381 w 5954913"/>
              <a:gd name="connsiteY11" fmla="*/ 143106 h 4945230"/>
              <a:gd name="connsiteX0" fmla="*/ 3287239 w 7818771"/>
              <a:gd name="connsiteY0" fmla="*/ 143106 h 4945230"/>
              <a:gd name="connsiteX1" fmla="*/ 3430345 w 7818771"/>
              <a:gd name="connsiteY1" fmla="*/ 0 h 4945230"/>
              <a:gd name="connsiteX2" fmla="*/ 7675665 w 7818771"/>
              <a:gd name="connsiteY2" fmla="*/ 0 h 4945230"/>
              <a:gd name="connsiteX3" fmla="*/ 7818771 w 7818771"/>
              <a:gd name="connsiteY3" fmla="*/ 143106 h 4945230"/>
              <a:gd name="connsiteX4" fmla="*/ 7818771 w 7818771"/>
              <a:gd name="connsiteY4" fmla="*/ 4802124 h 4945230"/>
              <a:gd name="connsiteX5" fmla="*/ 7675665 w 7818771"/>
              <a:gd name="connsiteY5" fmla="*/ 4945230 h 4945230"/>
              <a:gd name="connsiteX6" fmla="*/ 3430345 w 7818771"/>
              <a:gd name="connsiteY6" fmla="*/ 4945230 h 4945230"/>
              <a:gd name="connsiteX7" fmla="*/ 3287239 w 7818771"/>
              <a:gd name="connsiteY7" fmla="*/ 4802124 h 4945230"/>
              <a:gd name="connsiteX8" fmla="*/ 3285320 w 7818771"/>
              <a:gd name="connsiteY8" fmla="*/ 2568580 h 4945230"/>
              <a:gd name="connsiteX9" fmla="*/ 0 w 7818771"/>
              <a:gd name="connsiteY9" fmla="*/ 1537108 h 4945230"/>
              <a:gd name="connsiteX10" fmla="*/ 3269788 w 7818771"/>
              <a:gd name="connsiteY10" fmla="*/ 1922815 h 4945230"/>
              <a:gd name="connsiteX11" fmla="*/ 3287239 w 7818771"/>
              <a:gd name="connsiteY11" fmla="*/ 143106 h 4945230"/>
              <a:gd name="connsiteX0" fmla="*/ 6980460 w 11511992"/>
              <a:gd name="connsiteY0" fmla="*/ 143106 h 4945230"/>
              <a:gd name="connsiteX1" fmla="*/ 7123566 w 11511992"/>
              <a:gd name="connsiteY1" fmla="*/ 0 h 4945230"/>
              <a:gd name="connsiteX2" fmla="*/ 11368886 w 11511992"/>
              <a:gd name="connsiteY2" fmla="*/ 0 h 4945230"/>
              <a:gd name="connsiteX3" fmla="*/ 11511992 w 11511992"/>
              <a:gd name="connsiteY3" fmla="*/ 143106 h 4945230"/>
              <a:gd name="connsiteX4" fmla="*/ 11511992 w 11511992"/>
              <a:gd name="connsiteY4" fmla="*/ 4802124 h 4945230"/>
              <a:gd name="connsiteX5" fmla="*/ 11368886 w 11511992"/>
              <a:gd name="connsiteY5" fmla="*/ 4945230 h 4945230"/>
              <a:gd name="connsiteX6" fmla="*/ 7123566 w 11511992"/>
              <a:gd name="connsiteY6" fmla="*/ 4945230 h 4945230"/>
              <a:gd name="connsiteX7" fmla="*/ 6980460 w 11511992"/>
              <a:gd name="connsiteY7" fmla="*/ 4802124 h 4945230"/>
              <a:gd name="connsiteX8" fmla="*/ 6978541 w 11511992"/>
              <a:gd name="connsiteY8" fmla="*/ 2568580 h 4945230"/>
              <a:gd name="connsiteX9" fmla="*/ 0 w 11511992"/>
              <a:gd name="connsiteY9" fmla="*/ 1993897 h 4945230"/>
              <a:gd name="connsiteX10" fmla="*/ 6963009 w 11511992"/>
              <a:gd name="connsiteY10" fmla="*/ 1922815 h 4945230"/>
              <a:gd name="connsiteX11" fmla="*/ 6980460 w 11511992"/>
              <a:gd name="connsiteY11" fmla="*/ 143106 h 4945230"/>
              <a:gd name="connsiteX0" fmla="*/ 6229300 w 10760832"/>
              <a:gd name="connsiteY0" fmla="*/ 143106 h 4945230"/>
              <a:gd name="connsiteX1" fmla="*/ 6372406 w 10760832"/>
              <a:gd name="connsiteY1" fmla="*/ 0 h 4945230"/>
              <a:gd name="connsiteX2" fmla="*/ 10617726 w 10760832"/>
              <a:gd name="connsiteY2" fmla="*/ 0 h 4945230"/>
              <a:gd name="connsiteX3" fmla="*/ 10760832 w 10760832"/>
              <a:gd name="connsiteY3" fmla="*/ 143106 h 4945230"/>
              <a:gd name="connsiteX4" fmla="*/ 10760832 w 10760832"/>
              <a:gd name="connsiteY4" fmla="*/ 4802124 h 4945230"/>
              <a:gd name="connsiteX5" fmla="*/ 10617726 w 10760832"/>
              <a:gd name="connsiteY5" fmla="*/ 4945230 h 4945230"/>
              <a:gd name="connsiteX6" fmla="*/ 6372406 w 10760832"/>
              <a:gd name="connsiteY6" fmla="*/ 4945230 h 4945230"/>
              <a:gd name="connsiteX7" fmla="*/ 6229300 w 10760832"/>
              <a:gd name="connsiteY7" fmla="*/ 4802124 h 4945230"/>
              <a:gd name="connsiteX8" fmla="*/ 6227381 w 10760832"/>
              <a:gd name="connsiteY8" fmla="*/ 2568580 h 4945230"/>
              <a:gd name="connsiteX9" fmla="*/ 2 w 10760832"/>
              <a:gd name="connsiteY9" fmla="*/ 3344402 h 4945230"/>
              <a:gd name="connsiteX10" fmla="*/ 6211849 w 10760832"/>
              <a:gd name="connsiteY10" fmla="*/ 1922815 h 4945230"/>
              <a:gd name="connsiteX11" fmla="*/ 6229300 w 10760832"/>
              <a:gd name="connsiteY11" fmla="*/ 143106 h 49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60832" h="4945230">
                <a:moveTo>
                  <a:pt x="6229300" y="143106"/>
                </a:moveTo>
                <a:cubicBezTo>
                  <a:pt x="6229300" y="64071"/>
                  <a:pt x="6293371" y="0"/>
                  <a:pt x="6372406" y="0"/>
                </a:cubicBezTo>
                <a:lnTo>
                  <a:pt x="10617726" y="0"/>
                </a:lnTo>
                <a:cubicBezTo>
                  <a:pt x="10696761" y="0"/>
                  <a:pt x="10760832" y="64071"/>
                  <a:pt x="10760832" y="143106"/>
                </a:cubicBezTo>
                <a:lnTo>
                  <a:pt x="10760832" y="4802124"/>
                </a:lnTo>
                <a:cubicBezTo>
                  <a:pt x="10760832" y="4881159"/>
                  <a:pt x="10696761" y="4945230"/>
                  <a:pt x="10617726" y="4945230"/>
                </a:cubicBezTo>
                <a:lnTo>
                  <a:pt x="6372406" y="4945230"/>
                </a:lnTo>
                <a:cubicBezTo>
                  <a:pt x="6293371" y="4945230"/>
                  <a:pt x="6229300" y="4881159"/>
                  <a:pt x="6229300" y="4802124"/>
                </a:cubicBezTo>
                <a:cubicBezTo>
                  <a:pt x="6202540" y="4429287"/>
                  <a:pt x="6226452" y="3019666"/>
                  <a:pt x="6227381" y="2568580"/>
                </a:cubicBezTo>
                <a:lnTo>
                  <a:pt x="2" y="3344402"/>
                </a:lnTo>
                <a:lnTo>
                  <a:pt x="6211849" y="1922815"/>
                </a:lnTo>
                <a:cubicBezTo>
                  <a:pt x="6226452" y="1318147"/>
                  <a:pt x="6218072" y="1022076"/>
                  <a:pt x="6229300" y="1431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44788" y="4474951"/>
            <a:ext cx="3732550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Lista de prenomen</a:t>
            </a:r>
            <a:endParaRPr lang="en-US" sz="28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1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Ancio Briso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Ancio Restio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Ancio Julio Cuadrato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Ancio Crescente Calpurniano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Ancios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Espurio Ancio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438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(enviados: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Tulo Cloelio, C. Fulcinio, S. Ancio, L. Roscio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Marco Ancio Briso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137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Cayo Ancio Restio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Autor de una ley que prohibía a magistrados a salir a cenar.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Cayo Ancio Restio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C.f. (hijo de [3]?)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 AC (triumvir monetalis)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Cayo Ancio Cuadrato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94,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105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 </a:t>
            </a:r>
            <a:endParaRPr lang="en-US" sz="11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Marco Ancio Calpurniano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194-195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(Pontifex 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olcani),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198 (Chipre),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ca. </a:t>
            </a:r>
            <a:r>
              <a:rPr lang="en-US" sz="1600" u="sng" dirty="0" smtClean="0">
                <a:solidFill>
                  <a:schemeClr val="accent1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202-203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(Britania),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[205-206 DC (Macedonia)]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9144000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Espurio, Marco, Cayo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Uno de los cuatro enviados asesinados en Fidenas por órden de Lars Tolumnio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Nombre completo es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Ancio Aulo Julio Cuadrato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Nombre completo es </a:t>
            </a:r>
            <a:r>
              <a:rPr lang="en-US" sz="1600" u="sng" dirty="0" smtClean="0">
                <a:solidFill>
                  <a:schemeClr val="accent1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Ancio Crescente Calpurniano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Alrededor del 198 DC, fue enviado a Chipre por el </a:t>
            </a:r>
            <a:r>
              <a:rPr lang="en-US" sz="16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emperador </a:t>
            </a:r>
            <a:r>
              <a:rPr lang="en-US" sz="16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Septimio Severo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Antius</a:t>
            </a: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31" y="1477406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02528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hlinkshowjump?jump=firstslide"/>
          </p:cNvPr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Leyenda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latin typeface="+mn-lt"/>
              </a:rPr>
              <a:t>Legend</a:t>
            </a:r>
            <a:endParaRPr lang="en-US" sz="2400" dirty="0">
              <a:latin typeface="+mn-lt"/>
            </a:endParaRPr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4604478" y="5934919"/>
            <a:ext cx="2983043" cy="764498"/>
          </a:xfrm>
          <a:prstGeom prst="round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Helvetica Neue Condensed" charset="0"/>
                <a:ea typeface="Helvetica Neue Condensed" charset="0"/>
                <a:cs typeface="Helvetica Neue Condensed" charset="0"/>
              </a:rPr>
              <a:t>Saltear </a:t>
            </a:r>
            <a:r>
              <a:rPr lang="en-US" sz="24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Leyenda</a:t>
            </a:r>
            <a:endParaRPr lang="en-US" sz="24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7208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Anicio Prenestino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Anicios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Quinto Anicio Prenestino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304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Quinto, Marco, Cneo, Tito, Cayo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Anicius</a:t>
            </a: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0596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Antistios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Antistio Petro de Gabi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Legendario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de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Gabi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Tiberio Antistio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422 AC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Aulo Antistio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420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Sexto, Tiberio, Aulo, Lucio, Marco, Cayo, Publio, Tito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tiempos del rey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Tarquinio el Soberbio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Aparece como Sexto en algunas partes.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Elegido como tribuno plebeyo para proteger a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C. Sempronio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junto a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Aselio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Sexto Tempanio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Antistius</a:t>
            </a: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3029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Antonio Merenda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Antonios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Tito Antonio Merenda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Quinto Antonio Merenda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ijo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Tito, Quinto, Marco, Lucio, Cayo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Antonius</a:t>
            </a: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5539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Apronios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Apronio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 AC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Quinto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Apronius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2049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Apuleyos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Apuleyo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 AC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Sexto, Cayo, Quinto, Marco, Cneo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Procesó a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Furio Camilo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por haber ocultado parte del botín de Veyes.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Appuleius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1353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Aquilio Tusco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Aquilio Corvo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Aquilios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Aquilio Tusco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Aquilio Corvo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Marco, Manio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Aquillius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0456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Aselios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Aselio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422 AC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Lucio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Elegido como tribuno plebeyo para proteger a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C. Sempronio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junto a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Tiberio Antistio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Sexto Tempanio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Asselius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7211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Aternio Varo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Aternios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Aulo Aternio Varo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454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448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Aulo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Escribió la Lex Aternia Tarpeia durante su ese cargo.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Aternius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8297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Atilio Lusco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Atilio Prisco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Atilios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Atilio Lusco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Atilio Prisco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A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Aulo, Cayo, Lucio, Marco, Sexto, Tito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Tuvo que dimitir su cargo a los tres meses, junto a A. Sempronio Atratino y a T. Cloelio Sículo. </a:t>
            </a:r>
          </a:p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 celebró por primera vez en Roma un 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lectisternio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Veyes fue tomada en el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721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B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767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hlinkClick r:id="" action="ppaction://hlinkshowjump?jump=firstslide"/>
          </p:cNvPr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Leyenda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2089151"/>
            <a:ext cx="5778500" cy="390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</a:t>
            </a:r>
            <a:r>
              <a:rPr lang="en-US" sz="2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Nombre </a:t>
            </a:r>
            <a:endParaRPr lang="en-US" sz="2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</a:t>
            </a:r>
            <a:r>
              <a:rPr lang="en-US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</a:t>
            </a:r>
            <a:r>
              <a:rPr lang="en-US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Interrex </a:t>
            </a:r>
            <a:endParaRPr lang="en-US" dirty="0" smtClean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u="sng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Emperador</a:t>
            </a:r>
            <a:r>
              <a:rPr lang="en-US" dirty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</a:t>
            </a:r>
            <a:r>
              <a:rPr lang="en-US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Usurpador </a:t>
            </a:r>
            <a:endParaRPr lang="en-US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Pontífice Máximo</a:t>
            </a:r>
            <a:r>
              <a:rPr lang="en-US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Rex Sacrorum / [Augur</a:t>
            </a:r>
            <a:r>
              <a:rPr lang="en-US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] </a:t>
            </a:r>
            <a:endParaRPr lang="en-US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Censor </a:t>
            </a:r>
            <a:endParaRPr lang="en-US" dirty="0">
              <a:solidFill>
                <a:srgbClr val="FF85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Cónsul</a:t>
            </a:r>
            <a:r>
              <a:rPr lang="en-US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Cónsul sufecto / [Proconsul] </a:t>
            </a:r>
          </a:p>
          <a:p>
            <a:pPr lvl="0"/>
            <a:r>
              <a:rPr lang="en-US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Dictador</a:t>
            </a:r>
            <a:r>
              <a:rPr lang="en-US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/ Magister </a:t>
            </a:r>
            <a:r>
              <a:rPr lang="en-US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Equitum </a:t>
            </a:r>
            <a:endParaRPr lang="en-US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Decenviro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Legado </a:t>
            </a:r>
            <a:endParaRPr lang="en-US" dirty="0">
              <a:solidFill>
                <a:schemeClr val="accent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Tribuno consular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Trib. Pleb. / [Tribuno Edil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] </a:t>
            </a:r>
          </a:p>
          <a:p>
            <a:pPr lvl="0"/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Gobernador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Procurador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Prefecto</a:t>
            </a:r>
            <a:r>
              <a:rPr lang="en-US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</a:t>
            </a:r>
            <a:r>
              <a:rPr lang="en-US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Prefecto Urbano</a:t>
            </a:r>
            <a:r>
              <a:rPr lang="en-US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/ </a:t>
            </a:r>
            <a:r>
              <a:rPr lang="en-US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Pretor / Questor</a:t>
            </a:r>
            <a:endParaRPr lang="en-US" dirty="0">
              <a:solidFill>
                <a:srgbClr val="C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u="sng" dirty="0" smtClean="0">
                <a:solidFill>
                  <a:srgbClr val="FFC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Senador </a:t>
            </a:r>
            <a:endParaRPr lang="en-US" u="sng" dirty="0">
              <a:solidFill>
                <a:srgbClr val="FFC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Otras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personas de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importancia 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I</a:t>
            </a:r>
            <a:endParaRPr lang="en-US" sz="44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7877400" y="2241160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7877400" y="2803026"/>
            <a:ext cx="457200" cy="457200"/>
          </a:xfrm>
          <a:prstGeom prst="star5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7877400" y="3364892"/>
            <a:ext cx="457200" cy="457200"/>
          </a:xfrm>
          <a:prstGeom prst="star5">
            <a:avLst/>
          </a:prstGeom>
          <a:solidFill>
            <a:srgbClr val="9437FF"/>
          </a:solidFill>
          <a:ln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23907" y="2326928"/>
            <a:ext cx="2831001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Favoritos personales</a:t>
            </a:r>
            <a:endParaRPr lang="en-US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44" name="5-Point Star 43"/>
          <p:cNvSpPr/>
          <p:nvPr/>
        </p:nvSpPr>
        <p:spPr>
          <a:xfrm>
            <a:off x="7877400" y="3926758"/>
            <a:ext cx="457200" cy="457200"/>
          </a:xfrm>
          <a:prstGeom prst="star5">
            <a:avLst/>
          </a:prstGeom>
          <a:solidFill>
            <a:srgbClr val="68922D"/>
          </a:solidFill>
          <a:ln>
            <a:solidFill>
              <a:schemeClr val="accent1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23908" y="2889214"/>
            <a:ext cx="2830999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Monarca</a:t>
            </a:r>
            <a:endParaRPr lang="en-US" b="1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23909" y="3451500"/>
            <a:ext cx="2830998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Emperador</a:t>
            </a:r>
            <a:endParaRPr lang="en-US" b="1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23909" y="4013786"/>
            <a:ext cx="2830997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Obtuvo la </a:t>
            </a:r>
            <a:r>
              <a:rPr lang="en-US" b="1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corona gramínea</a:t>
            </a:r>
            <a:endParaRPr lang="en-US" b="1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49" name="5-Point Star 48"/>
          <p:cNvSpPr/>
          <p:nvPr/>
        </p:nvSpPr>
        <p:spPr>
          <a:xfrm>
            <a:off x="7877400" y="4488624"/>
            <a:ext cx="457200" cy="4572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23910" y="4576072"/>
            <a:ext cx="283099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Obtuvo la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spolia opina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Legend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9" name="5-Point Star 28"/>
          <p:cNvSpPr/>
          <p:nvPr/>
        </p:nvSpPr>
        <p:spPr>
          <a:xfrm>
            <a:off x="7877400" y="505049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41834" y="5138358"/>
            <a:ext cx="2815011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Fue </a:t>
            </a:r>
            <a:r>
              <a:rPr lang="en-US" b="1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princeps senatus</a:t>
            </a:r>
            <a:endParaRPr lang="en-US" b="1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143000" y="1583692"/>
            <a:ext cx="4623679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Cargos y magistraturas</a:t>
            </a:r>
            <a:endParaRPr lang="en-US" sz="2800" b="1" u="sng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877400" y="1583692"/>
            <a:ext cx="3655166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Notas especiales</a:t>
            </a:r>
            <a:endParaRPr lang="en-US" sz="2800" b="1" u="sng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531559" y="1765300"/>
            <a:ext cx="0" cy="384048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98323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Belicio Natalis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Belicio Natalis Gavidio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Belicio Solers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Belicios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Belicio Natalis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68 DC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Cayo Belicio Natalis Gavidio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ijo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68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87 DC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Lucio Belicio Solers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118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B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Cayo, Lucio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Provenientes de la Galia Narbonense.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Distinguido soldado y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tribuno militar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Obtuvo la corona mural. Fue gobernador en Galacia, Pisidia y Paflagonia, entre otras.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Bellicius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9505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7871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Calvios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Calvio Cicerón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454 AC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Quinto, Espurio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Enjuició exitosamente al cónsul T. Romilio junto a Lucio Alieno.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0190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Canuleyos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Canuleyo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445 AC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Marco Canuleyo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420 BC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Marco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Introdujo la Lex Canuleia.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Canuleius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2080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Carvilios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Espurio Carvilio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391AC</a:t>
            </a:r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C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Espurio, Cayo, Lucio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Acusó a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Furio Camilo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haber tomado la puerta de bronce de Veyes.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Carvilius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72934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Casios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Espurio Casio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Espurio Casio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486 AC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Quinto, Espurio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Condenado y arrojado por la roca Tarpeya en el 485 AC.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Cassius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5" y="1473500"/>
            <a:ext cx="444873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2" name="Oval 21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734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Cecilios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Quinto Cecilio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Marco, Quinto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Caecilius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588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Cedicios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Cedicio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Marco Cedicio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Comandante militar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 AC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Marco, Quinto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Cedicius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9362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Claudio Sabino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Claudio Craso Sabino</a:t>
            </a:r>
          </a:p>
          <a:p>
            <a:r>
              <a:rPr lang="en-US" sz="2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Claudio </a:t>
            </a:r>
            <a:r>
              <a:rPr lang="en-US" sz="2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Craso</a:t>
            </a:r>
          </a:p>
          <a:p>
            <a:r>
              <a:rPr lang="en-US" sz="2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Claudio Cicerón </a:t>
            </a:r>
            <a:r>
              <a:rPr lang="en-US" sz="2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Claudios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Clauso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Padre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Apio Claudio Sabino</a:t>
            </a:r>
          </a:p>
          <a:p>
            <a:pPr lvl="0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M.f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(hijo de [1])</a:t>
            </a:r>
          </a:p>
          <a:p>
            <a:pPr lvl="0"/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?, Regillum – después de 480 AC, Roma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496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Apio Claudio </a:t>
            </a:r>
            <a:r>
              <a:rPr lang="en-US" sz="200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Craso </a:t>
            </a:r>
            <a:r>
              <a:rPr lang="en-US" sz="2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Sabino </a:t>
            </a:r>
            <a:r>
              <a:rPr lang="en-US" sz="2000" baseline="30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Ap.f. M.n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(hijo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n-US" sz="1600" u="sng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</a:t>
            </a:r>
            <a:r>
              <a:rPr lang="en-US" sz="160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r>
              <a:rPr lang="en-US" sz="16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?, Roma – 470 AC, Roma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Claudio Sabino</a:t>
            </a:r>
          </a:p>
          <a:p>
            <a:pPr lvl="0"/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Ap.f. M.f. (hijo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n-US" sz="1600" u="sng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</a:t>
            </a:r>
            <a:r>
              <a:rPr lang="en-US" sz="160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)</a:t>
            </a:r>
            <a:r>
              <a:rPr lang="en-US" sz="16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</a:t>
            </a:r>
            <a:r>
              <a:rPr lang="en-US" sz="160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Apio Claudio </a:t>
            </a:r>
            <a:r>
              <a:rPr lang="en-US" sz="200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Craso </a:t>
            </a:r>
            <a:r>
              <a:rPr lang="en-US" sz="2000" baseline="30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000" baseline="3000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Ap.f. Ap.n. (hijo </a:t>
            </a:r>
            <a:r>
              <a:rPr lang="en-US" sz="160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</a:t>
            </a:r>
            <a:r>
              <a:rPr lang="en-US" sz="160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471</a:t>
            </a:r>
            <a:r>
              <a:rPr lang="en-US" sz="160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r>
              <a:rPr lang="en-US" sz="16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?, Roma – 449 AC, </a:t>
            </a:r>
            <a:r>
              <a:rPr lang="en-US" sz="160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Roma </a:t>
            </a:r>
            <a:endParaRPr lang="en-US" sz="1600" smtClean="0">
              <a:solidFill>
                <a:prstClr val="white">
                  <a:lumMod val="65000"/>
                </a:prst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</a:t>
            </a:r>
            <a:r>
              <a:rPr lang="en-US" sz="160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endParaRPr lang="en-US" sz="1600">
              <a:solidFill>
                <a:prstClr val="white">
                  <a:lumMod val="65000"/>
                </a:prst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2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Cayo Claudio Cicerón </a:t>
            </a:r>
            <a:r>
              <a:rPr lang="en-US" sz="2000" baseline="30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454 AC </a:t>
            </a:r>
          </a:p>
          <a:p>
            <a:pPr lvl="0"/>
            <a:r>
              <a:rPr lang="en-US" sz="140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</a:t>
            </a:r>
            <a:r>
              <a:rPr lang="en-US" sz="200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Claudio </a:t>
            </a:r>
            <a:r>
              <a:rPr lang="en-US" sz="2000" baseline="30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Cliente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 AC </a:t>
            </a:r>
            <a:endParaRPr lang="en-US" sz="1600" dirty="0">
              <a:solidFill>
                <a:srgbClr val="F19D19">
                  <a:lumMod val="75000"/>
                </a:srgb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 </a:t>
            </a:r>
          </a:p>
          <a:p>
            <a:pPr lvl="0"/>
            <a:r>
              <a:rPr lang="en-US" sz="2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Apio Claudio </a:t>
            </a:r>
            <a:r>
              <a:rPr lang="en-US" sz="200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Craso </a:t>
            </a:r>
            <a:r>
              <a:rPr lang="en-US" sz="2000" baseline="30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Ap.f. Ap.n. (hijo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n-US" sz="1600" u="sng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r>
              <a:rPr lang="en-US" sz="16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424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rgbClr val="F19D19">
                  <a:lumMod val="75000"/>
                </a:srgb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Apio, Cayo, Publio, Tiberio, Marco, Quinto, Sexto. </a:t>
            </a:r>
            <a:r>
              <a:rPr lang="en-US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Evitaban Lucio.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Según Dionisio, se mató. </a:t>
            </a:r>
          </a:p>
          <a:p>
            <a:r>
              <a:rPr lang="en-US" sz="1600" baseline="30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Murió en la cárcel esperando su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juicio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Existen versiones de suicidio</a:t>
            </a:r>
            <a:r>
              <a:rPr lang="en-US" sz="16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endParaRPr lang="en-US" sz="160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Procesó a Tito Romilo, cónsul del año anterior.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Mintió que Verginia era su esclava. </a:t>
            </a:r>
          </a:p>
          <a:p>
            <a:r>
              <a:rPr lang="en-US" sz="1600" baseline="30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Organizó juegos para celebrar victoria sobre Fidenas dos años antes</a:t>
            </a:r>
            <a:r>
              <a:rPr lang="en-US" sz="16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Claudius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21" y="1435400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0" name="Oval 19"/>
          <p:cNvSpPr/>
          <p:nvPr/>
        </p:nvSpPr>
        <p:spPr>
          <a:xfrm>
            <a:off x="79536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10" y="3492801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21287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Claudios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Publio Claudio Craso </a:t>
            </a:r>
          </a:p>
          <a:p>
            <a:pPr lvl="0"/>
            <a:r>
              <a:rPr lang="en-US" sz="160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Ap.f. Ap.n. (hijo menor de </a:t>
            </a:r>
            <a:r>
              <a:rPr lang="en-US" sz="1600" u="sng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2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Apio Claudio </a:t>
            </a:r>
            <a:r>
              <a:rPr lang="en-US" sz="200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Craso </a:t>
            </a:r>
            <a:r>
              <a:rPr lang="en-US" sz="2000" baseline="30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Ap.f. Ap.n. </a:t>
            </a:r>
          </a:p>
          <a:p>
            <a:pPr lvl="0"/>
            <a:r>
              <a:rPr lang="en-US" sz="1600" u="sng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403</a:t>
            </a:r>
            <a:r>
              <a:rPr lang="en-US" sz="160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r>
              <a:rPr lang="en-US" sz="14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r>
              <a:rPr lang="en-US" sz="2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Apio, Cayo, Publio, Tiberio, Marco, Quinto, Sexto. </a:t>
            </a:r>
            <a:r>
              <a:rPr lang="en-US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Evitaban Lucio.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Defendió la creación de cuarteles de invierno.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0" name="Oval 19"/>
          <p:cNvSpPr/>
          <p:nvPr/>
        </p:nvSpPr>
        <p:spPr>
          <a:xfrm>
            <a:off x="79536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473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hlinkClick r:id="" action="ppaction://hlinkshowjump?jump=firstslide"/>
          </p:cNvPr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Leyenda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5" y="4445489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40" y="2411929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" y="240709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892386" y="2700721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R</a:t>
            </a:r>
            <a:endParaRPr lang="en-US" sz="48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2386" y="4797592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S</a:t>
            </a:r>
            <a:endParaRPr lang="en-US" sz="48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3231" y="2764032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E</a:t>
            </a:r>
            <a:endParaRPr lang="en-US" sz="48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2910" y="2757284"/>
            <a:ext cx="164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Romanos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2552910" y="4854155"/>
            <a:ext cx="164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Sabinos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5663756" y="2757284"/>
            <a:ext cx="164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Etruscos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96" y="2406503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chemeClr val="tx1">
                <a:alpha val="63000"/>
              </a:scheme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96" y="4445489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18" y="4447400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4017164" y="4741029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O</a:t>
            </a:r>
            <a:endParaRPr lang="en-US" sz="48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89642" y="2758606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V</a:t>
            </a:r>
            <a:endParaRPr lang="en-US" sz="48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89642" y="4797592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I</a:t>
            </a:r>
            <a:endParaRPr lang="en-US" sz="48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80300" y="4854155"/>
            <a:ext cx="164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Otro origen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9452778" y="2757284"/>
            <a:ext cx="164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VIP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9452778" y="4854155"/>
            <a:ext cx="164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Imperial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II</a:t>
            </a:r>
            <a:endParaRPr lang="en-US" sz="44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 2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1143000" y="1583692"/>
            <a:ext cx="5486400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Probable origen de las gentes</a:t>
            </a:r>
            <a:endParaRPr lang="en-US" sz="2800" b="1" u="sng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77400" y="1583692"/>
            <a:ext cx="3655166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Laureles especiales</a:t>
            </a:r>
            <a:endParaRPr lang="en-US" sz="2800" b="1" u="sng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531559" y="1765300"/>
            <a:ext cx="0" cy="384048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76137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Cloelio Sículo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Cloelios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Quinto Cloelio Sículo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Tito Cloelio Sículo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442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Tulo Cloelio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AC 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(enviados: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Tulo Cloelio, C. Fulcinio, S. Ancio, L. Roscio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Tito, Quinto, Publio, Cayo, Tulo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Tuvieron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 dimitir el cargo a los tres meses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También fue enviado especial a Ardea en el 442 AC.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Uno de los cuatro enviados asesinados en Fidenas por órden de Lars Tolumnio.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Cloelius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02" y="3005183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2795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Cominio Aurunco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Cominios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Póstumo Cominio Aurunco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Póstumo, Lucio, Sexto, Publio, Cayo, Quinto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7859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Cominio Aurunco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Considios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Quinto Considio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476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Quinto, Lucio, Publio, Marco, Cayo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0955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Cornelio Maluginense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Cornelio Maluginense Uritino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Cornelio Coso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Cornelios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Servio Cornelio Maluginense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[453] AC (Flamen Quirinalis)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Cornelio Mal. Uritino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000" baseline="30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Aulo Cornelio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459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Marco Cornelio Mal.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</a:p>
          <a:p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(primo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Cornelio Maluginense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[?])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Aulo Cornelio Coso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437,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 AC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Servio Cornelio Coso </a:t>
            </a:r>
            <a:r>
              <a:rPr lang="en-US" sz="20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2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Publio Cornelio Coso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Cneo Cornelio Coso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 AC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Publio Cornelio Coso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Cneo Cornelio Coso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Aulo Cornelio Coso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7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3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Servio, Lucio, Publio, Cneo, Marco, Cayo, Aulo, Tiberio, Fausto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Defensor del decenvirato del 449 AC.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Exiliado.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Tribuno de soldados en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 AD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Obtuvo la 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Spolia opina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 AC oficialmente disputado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el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415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el Tíber se desbordó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 crearon cuesturas plebeyas.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7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Investigó el asesinato de Postumio del año anterior.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079225" y="5284922"/>
            <a:ext cx="457200" cy="4572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20716"/>
            <a:ext cx="3164600" cy="492131"/>
          </a:xfrm>
        </p:spPr>
        <p:txBody>
          <a:bodyPr/>
          <a:lstStyle/>
          <a:p>
            <a:r>
              <a:rPr lang="en-US" dirty="0" smtClean="0"/>
              <a:t>Cornelius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6" name="Oval 25"/>
          <p:cNvSpPr/>
          <p:nvPr/>
        </p:nvSpPr>
        <p:spPr>
          <a:xfrm>
            <a:off x="8055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020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Cornelio Coso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Cornelio Rútilo Coso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Cornelio Maluginense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Cornelio Escipión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Cornelios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Publio Cornelio Coso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Publio Cornelio Rútilo Coso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408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(herm.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(15) Publio Cornelio Mal.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(16) Publio Cornelio Mal.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(17) Publio Cornelio Escipión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391, 389 AC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No se sabe cuál Cornelio hizo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[?], pudo haber sido (16) ó (17).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(18) Marco Cornelio Mal.</a:t>
            </a:r>
          </a:p>
          <a:p>
            <a:pPr lvl="0"/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[?])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(19) Publio Cornelio [?]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(20) Servio Cornelio Mal.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361 AC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404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Cornelio [?]</a:t>
            </a:r>
          </a:p>
          <a:p>
            <a:pPr lvl="0"/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385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(podría ser el mismo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 smtClean="0">
              <a:solidFill>
                <a:prstClr val="white">
                  <a:lumMod val="65000"/>
                </a:prst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white">
                  <a:lumMod val="65000"/>
                </a:prst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(22) Aulo Cornelio Coso </a:t>
            </a:r>
          </a:p>
          <a:p>
            <a:pPr lvl="0"/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385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3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Servio, Lucio, Publio, Cneo, Marco, Cayo, Aulo, Tiberio, Fausto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2962242"/>
            <a:ext cx="3545595" cy="3045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Hijo de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Cornelio Coso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quien recibió la 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Spolia opina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Hermano de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Cornelio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Coso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quien recibió la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Spolia 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opina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Guerra contra volscos en Antium.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Participó en el sitio y toma de Artena.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Veyes fue tomada en el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Es posible que no fue cónsul en el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Tuvo que dimitir en el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por malos auspicios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20716"/>
            <a:ext cx="3164600" cy="492131"/>
          </a:xfrm>
        </p:spPr>
        <p:txBody>
          <a:bodyPr/>
          <a:lstStyle/>
          <a:p>
            <a:r>
              <a:rPr lang="en-US" dirty="0" smtClean="0"/>
              <a:t>Cornelius 2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6" name="Oval 25"/>
          <p:cNvSpPr/>
          <p:nvPr/>
        </p:nvSpPr>
        <p:spPr>
          <a:xfrm>
            <a:off x="8055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3452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Cornelios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(23) </a:t>
            </a:r>
            <a:endParaRPr lang="en-US" sz="1600" dirty="0" smtClean="0">
              <a:solidFill>
                <a:prstClr val="white">
                  <a:lumMod val="65000"/>
                </a:prst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Cornelia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Matrona romana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[331 AC]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parte de un grupo que envenenaba gente en masa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(25) </a:t>
            </a:r>
            <a:endParaRPr lang="en-US" sz="28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3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Servio, Lucio, Publio, Cneo, Marco, Cayo, Aulo, Tiberio, Fausto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2962242"/>
            <a:ext cx="3545595" cy="3045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Cuando la forzaron a tomar su propia medicina, cayó muerta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20716"/>
            <a:ext cx="3164600" cy="492131"/>
          </a:xfrm>
        </p:spPr>
        <p:txBody>
          <a:bodyPr/>
          <a:lstStyle/>
          <a:p>
            <a:r>
              <a:rPr lang="en-US" dirty="0" smtClean="0"/>
              <a:t>Cornelius 3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6" name="Oval 25"/>
          <p:cNvSpPr/>
          <p:nvPr/>
        </p:nvSpPr>
        <p:spPr>
          <a:xfrm>
            <a:off x="8055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439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Curcio Quilón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Curcios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Metio Curcio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Héroe sabino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Cayo Curcio Quilón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444 AC presidente de comicios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3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Metio, Cayo, Marco, Cneo, Quinto, Publio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tiempos del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Rómulo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Lacus Curtius (en el foro romano) lleva su nombre.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También aparece como Curiacio.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3861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Curiacio Fisto Trigémino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Curiacio Filón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Curiacios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(1,2,3) Hermanos Curiacios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(tres legendarios hermanos)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Curiacio Fisto Trig.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Curiacio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Curiacio Filón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pPr lvl="0"/>
            <a:r>
              <a:rPr lang="en-US" sz="14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Publio Curiacio </a:t>
            </a: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 AC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3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C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Cayo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Trigémino muestra su descendencia de los hermanos que lucharon contra los Horacios en tiempos del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Tulo Hostilio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Curiatius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0707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D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5581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Decios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Decio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491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Decio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415 AC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Decio </a:t>
            </a:r>
          </a:p>
          <a:p>
            <a:pPr lvl="0"/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311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pPr lvl="0"/>
            <a:r>
              <a:rPr lang="en-US" sz="14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rgbClr val="F19D19">
                  <a:lumMod val="75000"/>
                </a:srgb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Cayo Trajano Decio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232, </a:t>
            </a:r>
            <a:r>
              <a:rPr lang="en-US" sz="16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249-251</a:t>
            </a:r>
            <a:r>
              <a:rPr lang="en-US" sz="16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250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251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3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D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Publio, Quinto, Lucio, Cayo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415 AC, el Tíber se desbordó.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Su nombre completo era </a:t>
            </a:r>
            <a:r>
              <a:rPr lang="en-US" sz="1600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Mesio Quinto Trajano Decio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3522643" y="3747102"/>
            <a:ext cx="457200" cy="457200"/>
          </a:xfrm>
          <a:prstGeom prst="star5">
            <a:avLst/>
          </a:prstGeom>
          <a:solidFill>
            <a:srgbClr val="9437FF"/>
          </a:solidFill>
          <a:ln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86" y="3747102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06963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hlinkClick r:id="" action="ppaction://hlinkshowjump?jump=firstslide"/>
          </p:cNvPr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Leyenda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III</a:t>
            </a:r>
            <a:endParaRPr lang="en-US" sz="44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 </a:t>
            </a:r>
            <a:r>
              <a:rPr lang="en-US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46459" y="2354263"/>
            <a:ext cx="3200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Causas naturales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81" y="2325718"/>
            <a:ext cx="368746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846459" y="3060104"/>
            <a:ext cx="3200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Muere en batalla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40" y="3032136"/>
            <a:ext cx="436829" cy="4536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50" name="Rectangle 49"/>
          <p:cNvSpPr/>
          <p:nvPr/>
        </p:nvSpPr>
        <p:spPr>
          <a:xfrm>
            <a:off x="1846459" y="3765945"/>
            <a:ext cx="3200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Asesinado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40" y="3735027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6304860" y="3060104"/>
            <a:ext cx="3200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Envenenado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06" y="3072227"/>
            <a:ext cx="340056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62" name="Rectangle 61"/>
          <p:cNvSpPr/>
          <p:nvPr/>
        </p:nvSpPr>
        <p:spPr>
          <a:xfrm>
            <a:off x="1846459" y="5177627"/>
            <a:ext cx="3200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Suicidio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57" y="5147862"/>
            <a:ext cx="21739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68" name="Rectangle 67"/>
          <p:cNvSpPr/>
          <p:nvPr/>
        </p:nvSpPr>
        <p:spPr>
          <a:xfrm>
            <a:off x="1846459" y="4471786"/>
            <a:ext cx="3200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Plaga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77" y="4441445"/>
            <a:ext cx="45495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6304860" y="2354263"/>
            <a:ext cx="3200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Ejecutado públicamente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72" y="2370472"/>
            <a:ext cx="44487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1143000" y="1583692"/>
            <a:ext cx="5486400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Causas </a:t>
            </a:r>
            <a:r>
              <a:rPr lang="en-US" sz="2800" b="1" u="sng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muerte</a:t>
            </a:r>
            <a:endParaRPr lang="en-US" sz="2800" b="1" u="sng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6" name="Oval 35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321759" y="2302251"/>
            <a:ext cx="0" cy="32004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04860" y="3765945"/>
            <a:ext cx="3200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Accidente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62" y="3735027"/>
            <a:ext cx="45834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1142999" y="5895943"/>
            <a:ext cx="10313845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t" anchorCtr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Muerte por causas naturales </a:t>
            </a:r>
            <a:r>
              <a:rPr lang="en-US" sz="2400" b="1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solo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figura si sucedió durante la magistratura.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0184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Duilio Longo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Duilios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Duilio </a:t>
            </a: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470, 449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1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Cesón Duilio Longo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Cayo Duilio Longo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3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D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Cesón, Cayo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Exiliado en 449 AC. </a:t>
            </a:r>
          </a:p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 celebró por primera vez en Roma un 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lectisternio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Duilius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0962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E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0572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Ebucios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Tito Ebucio Helva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</a:p>
          <a:p>
            <a:r>
              <a:rPr lang="en-US" sz="14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Ebucio Helva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000" baseline="30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Póstumo Ebucio Helva Cor.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435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Marco Ebucio Helva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441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E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Tito, Lucio, Póstumo, Marco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Ebucio Helva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Ebucio Helva Córnicen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a causa de la plaga del ’63.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Enviado especial a Ardea en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442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Aebutius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18" y="2266770"/>
            <a:ext cx="454953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31701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Emilio Mamerco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Emilio Mamercino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Emilios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Mamerco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(Mítico hijo de Numa Pompilio)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Emilio Mamerco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Emilio Mamerco</a:t>
            </a:r>
          </a:p>
          <a:p>
            <a:pPr lvl="0"/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463 AC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AC,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herm.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Tiberio Emilio Mamerco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AC,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herm.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463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Mamerco Emilio Mamercino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438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428 AC,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Manio Emilio Mamercino </a:t>
            </a:r>
          </a:p>
          <a:p>
            <a:pPr lvl="0"/>
            <a:r>
              <a:rPr lang="en-US" sz="1600" dirty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418,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403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Emilio Mamercino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Emilio Mamercino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383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382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380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E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Mamerco, Lucio, Manio, Marco, Quinto, Tiberio, Cayo, Paulo, Cesón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Los Emilios Mamercos le atribuyen su descendencia.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Enviado a Fidenas (428 AC). Acortó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el cargo de los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censores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de cinco años a 18 meses.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Aemilius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8174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Espurilios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Tiberio Espurilio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422 AC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1" cy="137159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E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Marco, Cayo, Aulo, Tiberio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Elegido como tribuno plebeyo para proteger a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C. Sempronio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junto a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Aselio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Tiberio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Antistio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Sexto Tempanio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Spurillius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3237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Estacios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Tito Estacio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475 AC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E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Marco, Publio, Quinto, Tito, Sexto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3483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F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42115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Fabio Vibulano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Fabio Ambusto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Fabios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22638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Cesón Fabio Vibulano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Quinto, Cesón y Marco)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Fabio Vibulano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Cesón Fabio Vibulano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Fabio Vibulano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1,2,3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Fabio Vibulano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466,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Marco Fabio Vibulano </a:t>
            </a:r>
            <a:r>
              <a:rPr lang="en-US" sz="20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433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431, </a:t>
            </a:r>
            <a:r>
              <a:rPr lang="en-US" sz="1600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Fabio Vibulano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416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413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Numerio Fabio Vibulano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Quinto Fabio Ambusto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Numerio Fabio Ambusto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F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Cesón, Quinto, Marco, Numerio, Cayo, Paulo, Servio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8189200" y="3236562"/>
            <a:ext cx="3545595" cy="2770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480 AC, cayó en batalla contra los etruscos, junto a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Cn. Manlio Cin.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Único sobreviviente de la masacre de la Cremera.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Herido en la batalla del Monte Álgido.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Aparece como Cneo en varios lugares. En el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el Tíber se desbordó.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Fueron a Clusium en el 390 AC, donde Quinto mató a un jefe galo durante negociaciones falladas.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Fabius</a:t>
            </a:r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4" name="Oval 23"/>
          <p:cNvSpPr/>
          <p:nvPr/>
        </p:nvSpPr>
        <p:spPr>
          <a:xfrm>
            <a:off x="7610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98" y="2223865"/>
            <a:ext cx="436829" cy="4536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44941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Fabio Ambusto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Fabio Dorso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Fabios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22638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Cesón Fabio Ambusto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410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409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404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442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Cesón Fabio Dorso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 AC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Marco Fabio Ambusto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F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Cesón, Quinto, Marco, Numerio, Cayo, Paulo, Servio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8189200" y="3236562"/>
            <a:ext cx="3545595" cy="2770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Fueron a Clusium en el 390 AC, donde Quinto mató a un jefe galo durante negociaciones falladas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Caminó entre los galos de Breno, para hacer rituales religiosos sin ser herido.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Fabius 2</a:t>
            </a:r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5" name="Oval 24"/>
          <p:cNvSpPr/>
          <p:nvPr/>
        </p:nvSpPr>
        <p:spPr>
          <a:xfrm>
            <a:off x="7610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5419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Folio Flacinátor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Folios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9269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Folio Flacinátor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433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[?]-390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F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Cayo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8189200" y="4333842"/>
            <a:ext cx="3545595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puesto a espada por los galos de Breno, en el </a:t>
            </a:r>
            <a:r>
              <a:rPr lang="en-US" sz="1600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Folius</a:t>
            </a:r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98" y="1482138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45743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hlinkClick r:id="" action="ppaction://hlinkshowjump?jump=firstslide"/>
          </p:cNvPr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Leyenda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IV</a:t>
            </a:r>
            <a:endParaRPr lang="en-US" sz="44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 4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768922" y="2292377"/>
            <a:ext cx="3657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Monarquía (753 – 509 AC)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68922" y="2845933"/>
            <a:ext cx="3657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República (509 – 27 AC)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68922" y="3399490"/>
            <a:ext cx="3657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Imperio (27 AC – 476 DC)</a:t>
            </a:r>
            <a:endParaRPr lang="en-US" sz="20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 rot="16200000">
            <a:off x="1220595" y="2311223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rot="16200000">
            <a:off x="1220595" y="2864779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 rot="16200000">
            <a:off x="1220595" y="3418336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143000" y="1581404"/>
            <a:ext cx="3657600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Eras históricas</a:t>
            </a:r>
            <a:endParaRPr lang="en-US" sz="2800" b="1" u="sng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41" name="Oval 40"/>
          <p:cNvSpPr>
            <a:spLocks noChangeAspect="1"/>
          </p:cNvSpPr>
          <p:nvPr/>
        </p:nvSpPr>
        <p:spPr>
          <a:xfrm>
            <a:off x="2255034" y="4430879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1773502" y="4430879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1291971" y="4430879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220594" y="4906218"/>
            <a:ext cx="4572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Ejemplo: Esta gente no tiene personas listadas durante la monarquía o el imperio.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78" y="2513824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55" name="Rectangle 54"/>
          <p:cNvSpPr/>
          <p:nvPr/>
        </p:nvSpPr>
        <p:spPr>
          <a:xfrm>
            <a:off x="7609260" y="2486840"/>
            <a:ext cx="41148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La columna indica que una de las 35 tribus originales lleva el mismo nombre de dicha gente.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Vea la lista de tribus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aquí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312359" y="1765300"/>
            <a:ext cx="0" cy="384048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46678" y="1583692"/>
            <a:ext cx="3655166" cy="50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Cuidadanos romanos</a:t>
            </a:r>
            <a:endParaRPr lang="en-US" sz="2800" b="1" u="sng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36" y="4311858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52" y="4311858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7304353" y="4706163"/>
            <a:ext cx="1828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en-US" sz="2000" b="1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Patricios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105224" y="4706163"/>
            <a:ext cx="1828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Plebeyos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28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Fulcinios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9269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Fulcinio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438 AC 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(enviados: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Tulo Cloelio, C. Fulcinio, S. Ancio, L. Roscio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1" cy="137159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F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Cayo, Lucio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89200" y="4333842"/>
            <a:ext cx="3545595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Uno de los cuatro enviados asesinados en Fidenas por órden de Lars Tolumnio.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Fulcinius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33" y="1473498"/>
            <a:ext cx="423836" cy="443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7077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Furio Medulino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Furio Fuso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Furio Medulino Fuso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Furio Pácilo Fuso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Furios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Espurio Fusio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(En tiempos del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Tulo Hostilio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Sexto Furio Medulino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Sexto Furio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Furio Fuso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Furio Medulino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Furio Med. Fuso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467,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rgbClr val="0070C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Furio Med. Fuso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453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Furio Pácilo Fuso </a:t>
            </a:r>
          </a:p>
          <a:p>
            <a:pPr lvl="0"/>
            <a:r>
              <a:rPr lang="en-US" sz="1600" u="sng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Agripa Furio Fuso Medulino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Furio Pácilo Fuso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endParaRPr lang="en-US" sz="2000" baseline="30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435,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(pariente </a:t>
            </a:r>
            <a:r>
              <a:rPr lang="en-US" sz="1600" u="sng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Furio Medulino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endParaRPr lang="en-US" sz="2000" baseline="30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432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420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padre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y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Furio Camilo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F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Espurio, Publio, Marco, Agripa, Sexto, Quinto, Aulo, Numerio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Dirigió juramento ritual antes del combate entre Horacios y Curiacios. 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Posiblemente un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tribuno militar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En el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fue quemado por conspirar con Espurio Casio.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Triunviri agro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dando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467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(repartía tierras en Anzio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). Cayó en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464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durante la plaga del ‘53.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Perdió contra Veyes en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426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Tregua Veyes: 20 años. Ecuos: 3 años.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Furius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74" y="1486198"/>
            <a:ext cx="45495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10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65" y="5272118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06" y="3010350"/>
            <a:ext cx="44487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4922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Furio Medulino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Furio Camilo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Furio Pácilo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Furio Fuso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Furios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Furio Medulino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400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432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herm.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Camilo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Furio Medulino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432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herm.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Camilo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Furio Pácilo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Furio Camilo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403,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396,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391,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/>
            </a:r>
            <a:b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</a:b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390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389, </a:t>
            </a:r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386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381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368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367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432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(16) Marco Furio Fuso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403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(17) Agripa Furio Fuso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403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[?])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(18) Lucio Furio Camilo </a:t>
            </a:r>
          </a:p>
          <a:p>
            <a:pPr lvl="0"/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Camilo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(19) Lucio Furio Medulino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(20)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F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Espurio, Publio, Marco, Agripa, Sexto, Quinto, Aulo, Numerio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el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400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el Tíber se congeló.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Investigó el asesinato de Postumio del año anterior. En el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su hermano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Furio Camilo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fue desterrado.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Héroe de Roma. En el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Veyes fue tomada.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Furius 2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3266501" y="3986982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107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2623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Furnios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Furnio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445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sz="1600" dirty="0">
              <a:solidFill>
                <a:srgbClr val="0070C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2" cy="137159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F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Cayo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09684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G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8774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Galerios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Gayo Galerio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16-31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DC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(prefecto de Egipto)</a:t>
            </a:r>
          </a:p>
          <a:p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G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Cayo, Publio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Galerius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08573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Geganio Macerino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Geganios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Tito Geganio Macerino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endParaRPr lang="en-US" sz="1600" dirty="0" smtClean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Geganio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Enviado a Sicilia a obtener grano, 492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Marco Geganio Macerino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435,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 AC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Próculo Geganio M</a:t>
            </a:r>
            <a:r>
              <a:rPr lang="en-US" altLang="zh-CN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acerino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G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Tito, Lucio, Próculo, Marco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Geganius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9015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Genucio Augurino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Genucios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Genucio </a:t>
            </a:r>
          </a:p>
          <a:p>
            <a:pPr lvl="0"/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(Abuelo de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los cónsules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y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Genucio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los cónsules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y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445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Genucio</a:t>
            </a:r>
          </a:p>
          <a:p>
            <a:pPr lvl="0"/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476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Genucio Augurino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Genucio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Genucio Augurino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Lucio Genucio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Cneo Genucio </a:t>
            </a:r>
          </a:p>
          <a:p>
            <a:pPr lvl="0"/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473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Marco Genucio Augurino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del tribuno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Cneo Genucio Augurino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Marco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3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G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Tito, Lucio, Marco, Cneo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Veyes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fue tomada en el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Luego, ese mismo año,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Cneo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cayó en una emboscada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contra los faliscanos y capenatos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Genucius 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11" y="2235501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85990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H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31189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Herdonios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Turno Herdonio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Siglo VI AC, militar latino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Apio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Herdonio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460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H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Apio, Turno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Tomó por sorpresa el Capitolio.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Herdonius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324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hlinkshowjump?jump=firstslide"/>
          </p:cNvPr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Índice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latin typeface="+mn-lt"/>
              </a:rPr>
              <a:t>Index</a:t>
            </a:r>
            <a:endParaRPr lang="en-US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71333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Herminio Aquilino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Herminio Coritinesano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Herminios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Tito Herminio Aquilino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499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Lars Herminio Coritinesano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448 AC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</a:p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H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Tito, Lars, Espurio, Lucio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También conocido como Espurio Herminio Aquilino.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Herminius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7876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Horacio Pulvilo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Horacio Barbato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Horacios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Publio Horacio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los tres hermanos) 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(2,3,4)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Hermanos Horacios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(tres legendarios hermanos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Horacia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(hermana de los Horacios)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Horacio Pulvilo </a:t>
            </a:r>
          </a:p>
          <a:p>
            <a:pPr lvl="0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adre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y abuelo de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Horacio Cocles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Horacio Cocles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(Mítico romano) 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1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Marco Horacio Pulvilo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[6]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Marco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Horacio Pulvilo</a:t>
            </a: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[453]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Horacio Barbato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Horacio Barbato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Horacio Pulvilo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386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</a:p>
          <a:p>
            <a:pPr lvl="0"/>
            <a:r>
              <a:rPr lang="en-US" sz="14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</a:t>
            </a:r>
            <a:endParaRPr lang="en-US" sz="28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H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Lucio, Cayo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los tiempos del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Tulo Hostilio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El sobreviviente de los tres se llamaba Publio.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matada por Publio, por estar triste por la muerte de los Curiacios.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Defendió el puente Sublicio contra Lars Porsena en el 508 AC.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Pontífice Máximo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o bien, M. Horacio Pulvilo, o bien, Cayo Papirio.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Tregua Veyes: 20 años. Ecuos: 3 años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Horatius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79028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6" y="3055921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70491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Horacios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H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Marco, Lucio, Cayo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Horatius 2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79028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0803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Hortensios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Hortensio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 AC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9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H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Quinto, Marco, Aulo, Sexto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Aparece como Quinto Hortensio en algunas partes. Puso a juicio a Cayo Sempronio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Hortensius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2787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Hostilios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Tulo Hostilio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673-642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3802"/>
            <a:ext cx="1419959" cy="13716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H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Tulo, Aulo, Lucio, Cayo, Marco, Publio, Hosto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2286948" y="1435400"/>
            <a:ext cx="457200" cy="457200"/>
          </a:xfrm>
          <a:prstGeom prst="star5">
            <a:avLst/>
          </a:prstGeom>
          <a:solidFill>
            <a:srgbClr val="00B0F0"/>
          </a:solidFill>
          <a:ln>
            <a:solidFill>
              <a:srgbClr val="FEFEFE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Hostilius</a:t>
            </a: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0602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I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2696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Icilio Ruga </a:t>
            </a:r>
          </a:p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Icilios 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Espurio Icilio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493, 481, 470 AC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Cayo Icilio Ruga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Lucio Icilio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456, 455, 449 AC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Lucio Icilio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456 AC (prometido de Verginia)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Lucio Icilio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412, 409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I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Espurio, Cayo, Lucio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Tuvo un importante rol en el fin de los decenviros en el 449 AC.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Informó a Lucio Verginio del rapto de su hija Verginia, en el 449 AC.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Icilius</a:t>
            </a: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907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J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0357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Junio Bruto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Junios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Junio Bruto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Marco Junio Bruto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Junio Bruto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510-509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[1] M.)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Tito Junio Bruto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Tiberio Junio Bruto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Junio Bruto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Tito Junio Bruto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[491] AC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Junio </a:t>
            </a:r>
          </a:p>
          <a:p>
            <a:pPr lvl="0"/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(según Broughton)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Cayo Junio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 AC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J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Lucio, Décimo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Asesinado por el rey Tarquinio.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510-509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: tribuno de los Celeres. Cayó en la batalla de la Selva Arsia.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Ambos ejecutados por su padre,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Un plebeyo que asumió ese nombre.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[Edil Plebeyo]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que arrestó a Coriolano.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Comenzó el juicio contra Sempronio, en el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401922" y="2985318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Junius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40" y="2985318"/>
            <a:ext cx="440224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4" name="Oval 23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3279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Julio Julo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Julio Mentón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Julios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Ascanio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Mítico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de Alba Longa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(1176-1138 AC)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Próculo Julio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Senador en tiempos del rey Rómulo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Julio Julo </a:t>
            </a: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Patricio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(padre de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Julio Julo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Julio Julo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449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Vopisco Julio Julo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Julio Julo </a:t>
            </a:r>
            <a:r>
              <a:rPr lang="en-US" sz="2000" baseline="30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435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Cneo Julio Mentón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[?]) 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Julio Julo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431,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430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Julio Vopisco Julo </a:t>
            </a: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Cargos desconocidos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Julio Julo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Sexto Julio Julo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3"/>
            <a:ext cx="1420633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J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Sexto, Vopisco, Espurio, Próculo, Druso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Hijo de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Eneas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y su primer esposa Creusa. Fundó la Gente de los Julios.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434 AC oficialmente disputado.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Llamado Cayo por Diodoro Sículo.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tuvo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disenciones con su colega T. Quincio C.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Fidenas desertó en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438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En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una hubo tregua de 8 años con los Ecuos.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Organizó juegos para celebrar victoria sobre Fidenas dos años antes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456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8457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5" y="1765300"/>
            <a:ext cx="11365992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5" spcCol="457200" rtlCol="0">
            <a:noAutofit/>
          </a:bodyPr>
          <a:lstStyle/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Abronios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Acucios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  <a:hlinkClick r:id="rId2" action="ppaction://hlinksldjump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Aelios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  <a:hlinkClick r:id="rId2" action="ppaction://hlinksldjump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Albinios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Alienos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Ancios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Anicios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Antistios  Antonios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Apronios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Apuleyos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Aquilios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Aselios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Aternios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Atilios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(15)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Belicios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1) </a:t>
            </a:r>
          </a:p>
          <a:p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Calvios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Canuleyos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Carvilios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Casios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Cecilios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Cedicios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Claudios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Cloelios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Cominios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Considios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Cornelios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[3]</a:t>
            </a:r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Curcios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Curiacios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13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 smtClean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Decios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Duilios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Ebucios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Emilios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Espurilios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Estacios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 smtClean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35)</a:t>
            </a:r>
            <a:endParaRPr lang="en-US" sz="2000" u="sng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Índice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I</a:t>
            </a:r>
            <a:endParaRPr lang="en-US" sz="44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6801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042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0503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6016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8" y="247649"/>
            <a:ext cx="1197760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</a:t>
            </a:r>
            <a:r>
              <a:rPr lang="en-US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5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96256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Julios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Julio Julo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408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Julio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Julio Julo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403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Julio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(15) Lucio Julio Julo </a:t>
            </a:r>
          </a:p>
          <a:p>
            <a:pPr lvl="0"/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(16) </a:t>
            </a:r>
            <a:endParaRPr lang="en-US" sz="20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3"/>
            <a:ext cx="1420633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J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Cayo, Sexto, Vopisco, Espurio, Próculo, Druso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durante su cargo de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censor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Fue reemplazado por </a:t>
            </a:r>
            <a:r>
              <a:rPr lang="en-US" sz="1600" dirty="0" smtClean="0">
                <a:solidFill>
                  <a:srgbClr val="FF85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Cornelio Maluginensis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Julius 2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4456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34" y="1482295"/>
            <a:ext cx="368746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97677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L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4086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Lacerios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Lacerio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 AC 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L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Cayo, Quinto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Lacerius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55378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Larcio Rufo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Larcios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Espurio Larcio Rufo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505,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488, </a:t>
            </a:r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487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482 AC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Tito Larcio </a:t>
            </a: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501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498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494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(herm.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506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 smtClean="0">
              <a:solidFill>
                <a:srgbClr val="C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9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L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Tito, Espurio, Aulo, Lucio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Lartius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5901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Letorio Mergo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Letorios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Letorio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495 AC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Cayo Letorio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471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Marco Letorio Mergo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Tribuno militar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L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Cayo, Lucio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Centurión Primus Pilus. Estableció el gremio de comerciantes en Roma.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Durante la tercer guerra samnita.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Letorius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8855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Licinio Calvo Esquilino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Licinio Calvo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Licinios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Licinio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AC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Publio Licinio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rgbClr val="C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Publio Licinio Calvo Esq.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398,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Publio Licinio Calvo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L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Cayo, Lucio, Marco, Sexto, Cneo, Aulo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primo o hermano de Cn. Cornelio Coso. Renunció (por edad avanzada) durante el segundo cargo. Pidió que el cargo fuese a pasar a su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propuesta que fue aceptada. </a:t>
            </a:r>
          </a:p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Veyes fue tomada en el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Licinius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191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Lucrecio Tricipitino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Lucrecio Flavo Tricipitino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Lucrecios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Lucrecia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(Esposa del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rey </a:t>
            </a:r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Numa Pompilio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Lucrecio Tri.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 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Lucrecio Tricipitino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508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Lucrecio Tricipitino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462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459</a:t>
            </a:r>
            <a:r>
              <a:rPr lang="en-US" sz="1600" dirty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Hosto Lucrecio Tricipitino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Lucrecio Tricipitino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419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Lucio Lucrecio Flavo Tri.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388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383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5" cy="137159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L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Tito, Espurio, Lucio, Publio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Murió a días de ser elegido.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el 461 AC, dirigió la defensa de Cesón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Quincio.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esclavos conjuran incendiar Roma. En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hay revueltas por las leyes agrarias.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Princeps senatus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393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Lucretius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89" y="2195758"/>
            <a:ext cx="368746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3" name="Oval 22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7599252" y="143540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45172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352098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Manlio Cincinato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Manlio Vulsón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Manlio Capitolino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Manlio Vulsón Capitolino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Manlios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Publio Manlio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480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Cneo Manlio Cincinato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Manlio Vulsón </a:t>
            </a:r>
            <a:r>
              <a:rPr lang="en-US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454, 453, 452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Manlio Vulsón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r>
              <a:rPr lang="en-US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Manlio Capitolino </a:t>
            </a:r>
            <a:r>
              <a:rPr lang="en-US" sz="2000" baseline="300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434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Manlio Capitolino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422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20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Marco Manlio Vulsón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Publio Manlio Vulsón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Aulo Manlio Vulsón Cap.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402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Quinto Manlio Vulsón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451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Tito Manlio Vulsón Cap.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7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 Marco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Aulo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AC,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y Publio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368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AC,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2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Cneo, Aulo, Lucio, Marco, Tito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2962242"/>
            <a:ext cx="3545595" cy="3045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Cayó en batalla contra los etruscos, junto a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Q. Fabio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485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uno de los tres enviados a Grecia a estudiar leyes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434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oficialmente disputado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el Tíber se congeló.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Capturado por piratas cuando fue a Delfos en el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394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Luego fue liberado.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Año de la toma de Veyes.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7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No tuvo cargo alguno.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7885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58" y="2249265"/>
            <a:ext cx="436829" cy="4536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47725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Manlio Capitolino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Manlios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Manlio Capitolino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(tres hermanos: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</a:br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368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Aulo Manlio Capitolino </a:t>
            </a: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385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383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370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(tres hermanos: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368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1600" dirty="0" smtClean="0">
              <a:solidFill>
                <a:srgbClr val="68922D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Manlio Capitolino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379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368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(tres hermanos: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368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(15)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Cneo, Aulo, Lucio, Marco, Tito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2962242"/>
            <a:ext cx="3545595" cy="3045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 hizo plebeyo en el 385 AC. Fue arrojado por la 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roca Tarpeya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384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Nominó a un plebeyo como Magister Equitum por primera vez: Cayo Licinio Calvo.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7885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41" y="1447353"/>
            <a:ext cx="444873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46926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Índice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8" y="63802"/>
            <a:ext cx="1420634" cy="137159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II</a:t>
            </a:r>
            <a:endParaRPr lang="en-US" sz="44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8" y="247649"/>
            <a:ext cx="1197760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5" y="1765300"/>
            <a:ext cx="11365992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5" spcCol="457200" rtlCol="0">
            <a:noAutofit/>
          </a:bodyPr>
          <a:lstStyle/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Fabios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</a:t>
            </a:r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Folios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Fulcinios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Furios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</a:t>
            </a:r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Furnios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5) </a:t>
            </a:r>
          </a:p>
          <a:p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Galerios </a:t>
            </a: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Geganios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Genucios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Herdonios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Herminios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Horacios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  <a:endParaRPr lang="en-US" sz="20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Hortensios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Hostilios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Icilios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Junios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Julios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Lacerios Larcios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Letorios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Licinios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Lucrecios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Manlios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  <a:endParaRPr lang="en-US" sz="20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Marcios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Mecilios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Melios </a:t>
            </a:r>
            <a:endParaRPr lang="en-US" sz="2000" dirty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Menenios </a:t>
            </a:r>
            <a:r>
              <a:rPr lang="en-US" sz="20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[2] </a:t>
            </a:r>
            <a:endParaRPr lang="en-US" sz="20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Menios Metilios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Minucios </a:t>
            </a: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Mucios </a:t>
            </a:r>
            <a:endParaRPr lang="en-US" sz="2000" dirty="0" smtClean="0"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20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9) </a:t>
            </a:r>
            <a:endParaRPr lang="en-US" sz="2000" dirty="0">
              <a:solidFill>
                <a:srgbClr val="00B0F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u="sng" dirty="0" smtClean="0">
                <a:solidFill>
                  <a:srgbClr val="9437FF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(30)</a:t>
            </a:r>
            <a:endParaRPr lang="en-US" sz="2000" u="sng" dirty="0">
              <a:solidFill>
                <a:srgbClr val="9437FF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801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042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0503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601659" y="1765300"/>
            <a:ext cx="0" cy="4114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176940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Marcios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Anco Marcio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641-617</a:t>
            </a:r>
            <a:r>
              <a:rPr lang="en-US" sz="1600" dirty="0" smtClean="0">
                <a:solidFill>
                  <a:srgbClr val="00B0F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Manio Marcio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[440]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Cneo Marcio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389 AC </a:t>
            </a:r>
          </a:p>
          <a:p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</a:p>
          <a:p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9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Numa, Anco, Lucio, Cayo, Quinto, Marco, Cneo, Séptimo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Procesó a Quinto Fabio Ambusto por los eventos de Clusium.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Marcius</a:t>
            </a:r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2333114" y="1435075"/>
            <a:ext cx="457200" cy="457200"/>
          </a:xfrm>
          <a:prstGeom prst="star5">
            <a:avLst/>
          </a:prstGeom>
          <a:solidFill>
            <a:srgbClr val="00B0F0"/>
          </a:solidFill>
          <a:ln>
            <a:solidFill>
              <a:srgbClr val="FEFEFE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9089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Mecilios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Lucio Mecilio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470 AC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Espurio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Mecilio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[?], [?], [?], 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416 AC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Lucio, Espurio, Marco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Este fue el cuarto cargo como tribuno (corroborado según Broughton), pero se desconocen los años de las tres magistraturas anteriores.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Maecilius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4335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Melio Capitolino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Melios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Espurio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Melio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(Patricio adinerado)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Espurio 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Melio 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436 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Cayo Melio Capitolino </a:t>
            </a:r>
          </a:p>
          <a:p>
            <a:pPr lvl="0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del tribuno consular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rgbClr val="F19D19">
                  <a:lumMod val="75000"/>
                </a:srgb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Publio Melio Capitolino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400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pPr lvl="0"/>
            <a:r>
              <a:rPr lang="en-US" sz="14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rgbClr val="F19D19">
                  <a:lumMod val="75000"/>
                </a:srgb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Espurio, Cayo, Publio, Quinto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Fue acusado por comprar trigo por su propia cuenta, para reinstaurar la monarquía. Fue matado por </a:t>
            </a:r>
            <a:r>
              <a:rPr lang="en-US" sz="1600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Cayo Servilio Ahala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por negarse a aparecer frente a </a:t>
            </a:r>
            <a:r>
              <a:rPr lang="en-US" sz="1600" u="sng" dirty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Cincinato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439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Veyes fue tomada en el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396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Maelius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73" y="1498573"/>
            <a:ext cx="436829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70519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Menenio Lanato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Menenio Agripa Lanato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Menenios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Menenio Lanato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del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503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Agripa Menenio Lanato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493 </a:t>
            </a:r>
            <a:r>
              <a:rPr lang="en-US" sz="1600" dirty="0" smtClean="0">
                <a:solidFill>
                  <a:srgbClr val="1D9A78">
                    <a:lumMod val="60000"/>
                    <a:lumOff val="40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Menenio Lanato </a:t>
            </a:r>
            <a:r>
              <a:rPr lang="en-US" sz="20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503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(4) Agripa Menenio Lanato </a:t>
            </a:r>
          </a:p>
          <a:p>
            <a:pPr lvl="0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del 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cónsul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 Menenio Lanato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452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hijo de (4)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Agripa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Lucio Menenio Lanato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440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(8)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Agripa Menenio Lanato </a:t>
            </a:r>
            <a:r>
              <a:rPr lang="en-US" sz="20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pPr lvl="0"/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442,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419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417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477</a:t>
            </a:r>
            <a:r>
              <a:rPr lang="en-US" sz="1600" dirty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(9) </a:t>
            </a:r>
            <a:r>
              <a:rPr lang="en-US" sz="2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Menenio </a:t>
            </a: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(vea 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Marco Menio,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rgbClr val="F19D19">
                    <a:lumMod val="75000"/>
                  </a:srgb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410 AC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(10) Tito Menenio Agripa Lanato </a:t>
            </a:r>
          </a:p>
          <a:p>
            <a:pPr lvl="0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(Padre del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tribuno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AC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(11) Licino Menenio Lanato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387, 380, 378, 376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de [10]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Tito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(12) Marco Menenio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384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(13)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455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Agripa, Cayo, Tito, Lucio, Licino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No intervino en la batalla de la Cremera.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Durante su consulado hubo una grave hambruna en Roma.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Consulado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duró 3 por el tema de Espurio Melio, y la llegada de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Cincinato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Fue enviado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especial a Ardea 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442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387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 crearon 4 tribus, con un total de 25 en aquel entonces. </a:t>
            </a: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Menenius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8055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6477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Menenios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(14)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455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Agripa, Cayo, Tito, Lucio, Licino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189200" y="3236562"/>
            <a:ext cx="3545595" cy="277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Menenius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6" y="64769"/>
            <a:ext cx="708374" cy="1371600"/>
          </a:xfrm>
          <a:prstGeom prst="rect">
            <a:avLst/>
          </a:prstGeom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8055200" y="415471"/>
            <a:ext cx="623599" cy="623599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2498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Menios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Menio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483 AC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Marco Menio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410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129"/>
            <a:ext cx="1419958" cy="137094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Cayo, Publio, Tito, Quinto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Aparece erróneamente como Menenio en algunas listas. Propuso una reforma agraria, muy popular en Roma. </a:t>
            </a:r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Maenius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27370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Metilios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Metilio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[?], [?], 416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Marco Metilio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 AC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455"/>
            <a:ext cx="1419957" cy="137094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Espurio, Marco, Tito, Publio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lvl="0"/>
            <a:r>
              <a:rPr lang="en-US" sz="1600" baseline="300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Este fue el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tercer cargo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como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tribuno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(corroborado según Broughton), pero se desconocen los años de las 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dos magistraturas </a:t>
            </a:r>
            <a:r>
              <a:rPr lang="en-US" sz="1600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anteriores. </a:t>
            </a:r>
            <a:endParaRPr lang="en-US" sz="1600" dirty="0" smtClean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baseline="300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Procesó a Verginio y a Sergio por el desastre del año anterior.</a:t>
            </a:r>
            <a:endParaRPr lang="en-US" sz="1600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Metilius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1" name="Oval 20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109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Minucio Augurino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Minucio Esquilino Augurino </a:t>
            </a: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Minucios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Marco Minucio Augurino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509,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491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488 AC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Publio Minucio Aug. </a:t>
            </a:r>
          </a:p>
          <a:p>
            <a:pPr lvl="0"/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pPr lvl="0"/>
            <a:r>
              <a:rPr lang="en-US" sz="14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Lucio Minucio Esq. Aug. </a:t>
            </a:r>
            <a:r>
              <a:rPr lang="en-US" sz="20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458,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450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449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440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</a:t>
            </a:r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(hijo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492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</a:t>
            </a:r>
          </a:p>
          <a:p>
            <a:pPr lvl="0"/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(4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Quinto Minucio Esq. Aug.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457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(5) Espurio Minucio </a:t>
            </a:r>
          </a:p>
          <a:p>
            <a:r>
              <a:rPr lang="en-US" sz="1600" u="sng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420</a:t>
            </a:r>
            <a:r>
              <a:rPr lang="en-US" sz="1600" dirty="0" smtClean="0">
                <a:solidFill>
                  <a:srgbClr val="0070C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 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(6) Marco Minucio 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401 AC 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(7)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455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Marco, Publio, Quinto, Tiberio, Cayo, Espurio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3693762"/>
            <a:ext cx="3545595" cy="231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En el 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497</a:t>
            </a:r>
            <a:r>
              <a:rPr lang="en-US" sz="16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se instituyó la Saturnalia y se consagró el templo de Saturno.  </a:t>
            </a:r>
            <a:endParaRPr lang="en-US" sz="1600" baseline="30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Vencedor de la batalla del Monte Álgido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. </a:t>
            </a:r>
            <a:r>
              <a:rPr lang="en-US" sz="1600" u="sng" dirty="0" smtClean="0">
                <a:solidFill>
                  <a:srgbClr val="68922D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Cincinato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le hizo renunciar al 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consulado en el 458 AC. Nombrado Prefecto Annonae en </a:t>
            </a:r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440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y </a:t>
            </a:r>
            <a:r>
              <a:rPr lang="en-US" sz="1600" u="sng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439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AC</a:t>
            </a:r>
            <a:r>
              <a:rPr lang="en-US" sz="16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, debido a la hambruna. </a:t>
            </a:r>
          </a:p>
          <a:p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Minucius</a:t>
            </a: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rgbClr val="9437FF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8941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89200" y="1435401"/>
            <a:ext cx="3545595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Mucio Escévola </a:t>
            </a:r>
          </a:p>
          <a:p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Mucios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5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(1) Cayo Mucio Escévola  </a:t>
            </a:r>
            <a:endParaRPr lang="en-US" sz="2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Intentó matar a Lars Porsena 508 AC</a:t>
            </a:r>
            <a:r>
              <a:rPr lang="en-US" sz="1600" dirty="0" smtClean="0">
                <a:solidFill>
                  <a:srgbClr val="C0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rgbClr val="FF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 </a:t>
            </a:r>
            <a:endParaRPr lang="en-US" sz="14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(2) Publio </a:t>
            </a:r>
            <a:r>
              <a:rPr lang="en-US" sz="2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Mucio Escévola </a:t>
            </a:r>
            <a:endParaRPr lang="en-US" sz="20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486 AC</a:t>
            </a:r>
            <a:r>
              <a:rPr lang="en-US" sz="1600" u="sng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lvl="0"/>
            <a:r>
              <a:rPr lang="en-US" sz="1400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(3) </a:t>
            </a:r>
            <a:endParaRPr lang="en-US" sz="1600" dirty="0" smtClean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203" y="1435401"/>
            <a:ext cx="354559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6" y="64455"/>
            <a:ext cx="1419958" cy="1370946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8388" y="358850"/>
            <a:ext cx="1794142" cy="73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harlemagne Std" charset="0"/>
                <a:ea typeface="Charlemagne Std" charset="0"/>
                <a:cs typeface="Charlemagne Std" charset="0"/>
              </a:rPr>
              <a:t>M</a:t>
            </a:r>
            <a:endParaRPr lang="en-US" sz="4800" b="1" dirty="0">
              <a:solidFill>
                <a:schemeClr val="bg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 flipH="1">
            <a:off x="11264532" y="6152606"/>
            <a:ext cx="470263" cy="470263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3359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14" y="1435401"/>
            <a:ext cx="0" cy="457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5" y="6162643"/>
            <a:ext cx="10480871" cy="46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Praenomina preferidos: Publio, Quinto, Cayo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9" y="247649"/>
            <a:ext cx="454867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45" y="247649"/>
            <a:ext cx="410648" cy="11887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189200" y="4333842"/>
            <a:ext cx="3545595" cy="167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endParaRPr lang="en-US" sz="16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Mucius</a:t>
            </a: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059218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77686" y="918305"/>
            <a:ext cx="365760" cy="36576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096155" y="91830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7150" dist="19050" dir="60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35215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gradFill flip="none" rotWithShape="1">
            <a:gsLst>
              <a:gs pos="0">
                <a:srgbClr val="9411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sz="7200" b="1" dirty="0" smtClean="0">
                <a:latin typeface="Helvetica Neue Condensed" charset="0"/>
                <a:ea typeface="Helvetica Neue Condensed" charset="0"/>
                <a:cs typeface="Helvetica Neue Condensed" charset="0"/>
              </a:rPr>
              <a:t>Gentes de Roma</a:t>
            </a:r>
            <a:endParaRPr lang="en-US" sz="7200" b="1" dirty="0"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74" y="1362919"/>
            <a:ext cx="4735453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415" y="2209740"/>
            <a:ext cx="4491171" cy="243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latin typeface="Charlemagne Std" charset="0"/>
                <a:ea typeface="Charlemagne Std" charset="0"/>
                <a:cs typeface="Charlemagne Std" charset="0"/>
              </a:rPr>
              <a:t>N</a:t>
            </a:r>
            <a:endParaRPr lang="en-US" sz="16600" b="1" dirty="0">
              <a:solidFill>
                <a:schemeClr val="tx1"/>
              </a:solidFill>
              <a:latin typeface="Charlemagne Std" charset="0"/>
              <a:ea typeface="Charlemagne Std" charset="0"/>
              <a:cs typeface="Charlemagne St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5" y="6048342"/>
            <a:ext cx="11365992" cy="56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4" action="ppaction://hlinksldjump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5" action="ppaction://hlinksldjump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6" action="ppaction://hlinksldjump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7" action="ppaction://hlinksldjump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8" action="ppaction://hlinksldjump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9" action="ppaction://hlinksldjump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0" action="ppaction://hlinksldjump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1" action="ppaction://hlinksldjump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2" action="ppaction://hlinksldjump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3" action="ppaction://hlinksldjump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4" action="ppaction://hlinksldjump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5" action="ppaction://hlinksldjump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6" action="ppaction://hlinksldjump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7" action="ppaction://hlinksldjump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8" action="ppaction://hlinksldjump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19" action="ppaction://hlinksldjump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0" action="ppaction://hlinksldjump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1" action="ppaction://hlinksldjump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2" action="ppaction://hlinksldjump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3" action="ppaction://hlinksldjump"/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  <a:hlinkClick r:id="rId24" action="ppaction://hlinksldjump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25181"/>
            <a:ext cx="1143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1437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Gentes_of_Ro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10412</TotalTime>
  <Words>17990</Words>
  <Application>Microsoft Macintosh PowerPoint</Application>
  <PresentationFormat>Widescreen</PresentationFormat>
  <Paragraphs>3654</Paragraphs>
  <Slides>185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185</vt:i4>
      </vt:variant>
    </vt:vector>
  </HeadingPairs>
  <TitlesOfParts>
    <vt:vector size="193" baseType="lpstr">
      <vt:lpstr>Calibri</vt:lpstr>
      <vt:lpstr>Calibri Light</vt:lpstr>
      <vt:lpstr>Charlemagne Std</vt:lpstr>
      <vt:lpstr>Helvetica Neue</vt:lpstr>
      <vt:lpstr>Helvetica Neue Condensed</vt:lpstr>
      <vt:lpstr>Arial</vt:lpstr>
      <vt:lpstr>Office Theme</vt:lpstr>
      <vt:lpstr>Gentes_of_Rome</vt:lpstr>
      <vt:lpstr>Gentes of Rome</vt:lpstr>
      <vt:lpstr>Legend</vt:lpstr>
      <vt:lpstr>Legend 1</vt:lpstr>
      <vt:lpstr>Legend 2</vt:lpstr>
      <vt:lpstr>Legend 3</vt:lpstr>
      <vt:lpstr>Legend 4</vt:lpstr>
      <vt:lpstr>Index</vt:lpstr>
      <vt:lpstr>Index 1</vt:lpstr>
      <vt:lpstr>Index 2</vt:lpstr>
      <vt:lpstr>Index 3</vt:lpstr>
      <vt:lpstr>Index 4</vt:lpstr>
      <vt:lpstr>Index 5</vt:lpstr>
      <vt:lpstr>A</vt:lpstr>
      <vt:lpstr>Abronius</vt:lpstr>
      <vt:lpstr>Acutius</vt:lpstr>
      <vt:lpstr>Aelius</vt:lpstr>
      <vt:lpstr>Albinius</vt:lpstr>
      <vt:lpstr>Alienus</vt:lpstr>
      <vt:lpstr>Antius</vt:lpstr>
      <vt:lpstr>Anicius</vt:lpstr>
      <vt:lpstr>Antistius</vt:lpstr>
      <vt:lpstr>Antonius</vt:lpstr>
      <vt:lpstr>Apronius</vt:lpstr>
      <vt:lpstr>Appuleius</vt:lpstr>
      <vt:lpstr>Aquillius</vt:lpstr>
      <vt:lpstr>Asselius</vt:lpstr>
      <vt:lpstr>Aternius</vt:lpstr>
      <vt:lpstr>Attilius</vt:lpstr>
      <vt:lpstr>B</vt:lpstr>
      <vt:lpstr>Bellicius</vt:lpstr>
      <vt:lpstr>C</vt:lpstr>
      <vt:lpstr>Calvius</vt:lpstr>
      <vt:lpstr>Canuleius</vt:lpstr>
      <vt:lpstr>Carvilius</vt:lpstr>
      <vt:lpstr>Cassius</vt:lpstr>
      <vt:lpstr>Caecilius</vt:lpstr>
      <vt:lpstr>Cedicius</vt:lpstr>
      <vt:lpstr>Claudius</vt:lpstr>
      <vt:lpstr>Claudius</vt:lpstr>
      <vt:lpstr>Cloelius</vt:lpstr>
      <vt:lpstr>Cominius</vt:lpstr>
      <vt:lpstr>Considius</vt:lpstr>
      <vt:lpstr>Cornelius</vt:lpstr>
      <vt:lpstr>Cornelius 2</vt:lpstr>
      <vt:lpstr>Cornelius 3</vt:lpstr>
      <vt:lpstr>Curtius</vt:lpstr>
      <vt:lpstr>Curiatius</vt:lpstr>
      <vt:lpstr>D</vt:lpstr>
      <vt:lpstr>Decius</vt:lpstr>
      <vt:lpstr>Duilius</vt:lpstr>
      <vt:lpstr>E</vt:lpstr>
      <vt:lpstr>Aebutius</vt:lpstr>
      <vt:lpstr>Aemilius</vt:lpstr>
      <vt:lpstr>Spurillius</vt:lpstr>
      <vt:lpstr>Statius</vt:lpstr>
      <vt:lpstr>F</vt:lpstr>
      <vt:lpstr>Fabius</vt:lpstr>
      <vt:lpstr>Fabius 2</vt:lpstr>
      <vt:lpstr>Folius</vt:lpstr>
      <vt:lpstr>Fulcinius</vt:lpstr>
      <vt:lpstr>Furius</vt:lpstr>
      <vt:lpstr>Furius 2</vt:lpstr>
      <vt:lpstr>Furnius</vt:lpstr>
      <vt:lpstr>G</vt:lpstr>
      <vt:lpstr>Galerius</vt:lpstr>
      <vt:lpstr>Geganius</vt:lpstr>
      <vt:lpstr>Genucius </vt:lpstr>
      <vt:lpstr>H</vt:lpstr>
      <vt:lpstr>Herdonius</vt:lpstr>
      <vt:lpstr>Herminius</vt:lpstr>
      <vt:lpstr>Horatius</vt:lpstr>
      <vt:lpstr>Horatius 2</vt:lpstr>
      <vt:lpstr>Hortensius</vt:lpstr>
      <vt:lpstr>Hostilius</vt:lpstr>
      <vt:lpstr>I</vt:lpstr>
      <vt:lpstr>Icilius</vt:lpstr>
      <vt:lpstr>J</vt:lpstr>
      <vt:lpstr>Junius</vt:lpstr>
      <vt:lpstr>Julius</vt:lpstr>
      <vt:lpstr>Julius 2</vt:lpstr>
      <vt:lpstr>L</vt:lpstr>
      <vt:lpstr>Lacerius</vt:lpstr>
      <vt:lpstr>Lartius</vt:lpstr>
      <vt:lpstr>Letorius</vt:lpstr>
      <vt:lpstr>Licinius</vt:lpstr>
      <vt:lpstr>Lucretius</vt:lpstr>
      <vt:lpstr>M</vt:lpstr>
      <vt:lpstr>Manlius</vt:lpstr>
      <vt:lpstr>Manlius</vt:lpstr>
      <vt:lpstr>Marcius</vt:lpstr>
      <vt:lpstr>Maecilius</vt:lpstr>
      <vt:lpstr>Maelius</vt:lpstr>
      <vt:lpstr>Menenius</vt:lpstr>
      <vt:lpstr>Menenius</vt:lpstr>
      <vt:lpstr>Maenius</vt:lpstr>
      <vt:lpstr>Metilius</vt:lpstr>
      <vt:lpstr>Minucius</vt:lpstr>
      <vt:lpstr>Mucius</vt:lpstr>
      <vt:lpstr>N</vt:lpstr>
      <vt:lpstr>Nautius</vt:lpstr>
      <vt:lpstr>Numicius</vt:lpstr>
      <vt:lpstr>Numitorius</vt:lpstr>
      <vt:lpstr>O</vt:lpstr>
      <vt:lpstr>Oppelius</vt:lpstr>
      <vt:lpstr>Oppius</vt:lpstr>
      <vt:lpstr>P</vt:lpstr>
      <vt:lpstr>Papius</vt:lpstr>
      <vt:lpstr>Papirius</vt:lpstr>
      <vt:lpstr>Papirius 2</vt:lpstr>
      <vt:lpstr>Poetelius</vt:lpstr>
      <vt:lpstr>Pinarius</vt:lpstr>
      <vt:lpstr>Pompilius</vt:lpstr>
      <vt:lpstr>Pomponius</vt:lpstr>
      <vt:lpstr>Pontificius</vt:lpstr>
      <vt:lpstr>Postumius</vt:lpstr>
      <vt:lpstr>Publilius</vt:lpstr>
      <vt:lpstr>Postumius 2</vt:lpstr>
      <vt:lpstr>Q</vt:lpstr>
      <vt:lpstr>Quinctius</vt:lpstr>
      <vt:lpstr>Quinctius</vt:lpstr>
      <vt:lpstr>Quinctilius</vt:lpstr>
      <vt:lpstr>R</vt:lpstr>
      <vt:lpstr>Rabuleius</vt:lpstr>
      <vt:lpstr>Romilius</vt:lpstr>
      <vt:lpstr>Roscius</vt:lpstr>
      <vt:lpstr>S</vt:lpstr>
      <vt:lpstr>Selicius</vt:lpstr>
      <vt:lpstr>Sempronius</vt:lpstr>
      <vt:lpstr>Sergius</vt:lpstr>
      <vt:lpstr>Servilius</vt:lpstr>
      <vt:lpstr>Servilius 2</vt:lpstr>
      <vt:lpstr>Sestius</vt:lpstr>
      <vt:lpstr>Sextius</vt:lpstr>
      <vt:lpstr>Sicinius</vt:lpstr>
      <vt:lpstr>Silius</vt:lpstr>
      <vt:lpstr>Sulpicius</vt:lpstr>
      <vt:lpstr>Sulpicius</vt:lpstr>
      <vt:lpstr>T</vt:lpstr>
      <vt:lpstr>Tarpeius</vt:lpstr>
      <vt:lpstr>Tarquinius</vt:lpstr>
      <vt:lpstr>Tempanius</vt:lpstr>
      <vt:lpstr>Terentilius</vt:lpstr>
      <vt:lpstr>Titius</vt:lpstr>
      <vt:lpstr>Titinius</vt:lpstr>
      <vt:lpstr>Trebonius</vt:lpstr>
      <vt:lpstr>Tullius</vt:lpstr>
      <vt:lpstr>U</vt:lpstr>
      <vt:lpstr>Ulpius</vt:lpstr>
      <vt:lpstr>Urbinius</vt:lpstr>
      <vt:lpstr>V</vt:lpstr>
      <vt:lpstr>Valerius</vt:lpstr>
      <vt:lpstr>Valerius 2</vt:lpstr>
      <vt:lpstr>Verginius</vt:lpstr>
      <vt:lpstr>Verginius 2</vt:lpstr>
      <vt:lpstr>Veturius</vt:lpstr>
      <vt:lpstr>Veturius 2</vt:lpstr>
      <vt:lpstr>Vibius</vt:lpstr>
      <vt:lpstr>Villius</vt:lpstr>
      <vt:lpstr>Vinicius</vt:lpstr>
      <vt:lpstr>Vispanius</vt:lpstr>
      <vt:lpstr>Vitellius</vt:lpstr>
      <vt:lpstr>Voconius</vt:lpstr>
      <vt:lpstr>Volcatius</vt:lpstr>
      <vt:lpstr>Volscius</vt:lpstr>
      <vt:lpstr>Volumnius</vt:lpstr>
      <vt:lpstr>Appendix</vt:lpstr>
      <vt:lpstr>Hall of Fame</vt:lpstr>
      <vt:lpstr>Hall of Fame 2</vt:lpstr>
      <vt:lpstr>Grass Crown</vt:lpstr>
      <vt:lpstr>Spolia Opina</vt:lpstr>
      <vt:lpstr>Princeps Senatus</vt:lpstr>
      <vt:lpstr>Tribes</vt:lpstr>
      <vt:lpstr>Praenomen</vt:lpstr>
      <vt:lpstr>Bibliography</vt:lpstr>
      <vt:lpstr>Tutorial</vt:lpstr>
      <vt:lpstr>Tutorial 1</vt:lpstr>
      <vt:lpstr>Tutorial 2</vt:lpstr>
      <vt:lpstr>Tutorial 3</vt:lpstr>
      <vt:lpstr>Tutorial 4</vt:lpstr>
      <vt:lpstr>Tutorial 5</vt:lpstr>
      <vt:lpstr>Tutorial 6</vt:lpstr>
      <vt:lpstr>Tutorial 7</vt:lpstr>
      <vt:lpstr>Tutorial 8</vt:lpstr>
      <vt:lpstr>Tutorial 9</vt:lpstr>
      <vt:lpstr>Tutorial 10</vt:lpstr>
    </vt:vector>
  </TitlesOfParts>
  <Manager/>
  <Company/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Abel Kay</dc:creator>
  <cp:keywords/>
  <dc:description/>
  <cp:lastModifiedBy>mengmeng5649@sina.com</cp:lastModifiedBy>
  <cp:revision>1213</cp:revision>
  <cp:lastPrinted>2020-07-21T08:00:25Z</cp:lastPrinted>
  <dcterms:created xsi:type="dcterms:W3CDTF">2020-05-22T06:54:48Z</dcterms:created>
  <dcterms:modified xsi:type="dcterms:W3CDTF">2020-07-30T07:27:28Z</dcterms:modified>
  <cp:category/>
</cp:coreProperties>
</file>